
<file path=[Content_Types].xml><?xml version="1.0" encoding="utf-8"?>
<Types xmlns="http://schemas.openxmlformats.org/package/2006/content-types">
  <Default Extension="png" ContentType="image/png"/>
  <Default Extension="xlsm" ContentType="application/vnd.ms-excel.sheet.macroEnabled.12"/>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0" r:id="rId19"/>
    <p:sldId id="291"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33" r:id="rId41"/>
    <p:sldId id="334" r:id="rId42"/>
    <p:sldId id="335" r:id="rId43"/>
    <p:sldId id="336" r:id="rId44"/>
    <p:sldId id="332"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9" d="100"/>
          <a:sy n="79" d="100"/>
        </p:scale>
        <p:origin x="72"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DDAC1-8968-4642-9B4A-A40DCEEE0FA0}" type="datetimeFigureOut">
              <a:rPr lang="zh-CN" altLang="en-US" smtClean="0"/>
              <a:t>2018/9/24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E45EF-1ADA-4069-94A8-0921F1B4B22F}" type="slidenum">
              <a:rPr lang="zh-CN" altLang="en-US" smtClean="0"/>
              <a:t>‹#›</a:t>
            </a:fld>
            <a:endParaRPr lang="zh-CN" altLang="en-US"/>
          </a:p>
        </p:txBody>
      </p:sp>
    </p:spTree>
    <p:extLst>
      <p:ext uri="{BB962C8B-B14F-4D97-AF65-F5344CB8AC3E}">
        <p14:creationId xmlns:p14="http://schemas.microsoft.com/office/powerpoint/2010/main" val="1849081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在</a:t>
            </a:r>
            <a:r>
              <a:rPr kumimoji="1" lang="zh-CN" altLang="en-US" sz="1200" dirty="0" smtClean="0">
                <a:solidFill>
                  <a:srgbClr val="FF0000"/>
                </a:solidFill>
              </a:rPr>
              <a:t>第一章我们就提到过，</a:t>
            </a:r>
            <a:r>
              <a:rPr kumimoji="1" lang="en-US" altLang="zh-CN" sz="1200" dirty="0" smtClean="0">
                <a:solidFill>
                  <a:srgbClr val="FF0000"/>
                </a:solidFill>
              </a:rPr>
              <a:t>Python</a:t>
            </a:r>
            <a:r>
              <a:rPr kumimoji="1" lang="zh-CN" altLang="en-US" sz="1200" dirty="0" smtClean="0">
                <a:solidFill>
                  <a:srgbClr val="FF0000"/>
                </a:solidFill>
              </a:rPr>
              <a:t>语言自称为内置电池</a:t>
            </a:r>
            <a:r>
              <a:rPr kumimoji="1" lang="en-US" altLang="zh-CN" sz="1200" dirty="0" smtClean="0">
                <a:solidFill>
                  <a:srgbClr val="FF0000"/>
                </a:solidFill>
              </a:rPr>
              <a:t>"</a:t>
            </a:r>
            <a:r>
              <a:rPr kumimoji="1" lang="en-US" altLang="zh-CN" sz="1200" dirty="0" err="1" smtClean="0">
                <a:solidFill>
                  <a:srgbClr val="FF0000"/>
                </a:solidFill>
              </a:rPr>
              <a:t>batteres</a:t>
            </a:r>
            <a:r>
              <a:rPr kumimoji="1" lang="en-US" altLang="zh-CN" sz="1200" dirty="0" smtClean="0">
                <a:solidFill>
                  <a:srgbClr val="FF0000"/>
                </a:solidFill>
              </a:rPr>
              <a:t> included",</a:t>
            </a:r>
            <a:r>
              <a:rPr kumimoji="1" lang="zh-CN" altLang="en-US" sz="1200" dirty="0" smtClean="0">
                <a:solidFill>
                  <a:srgbClr val="FF0000"/>
                </a:solidFill>
              </a:rPr>
              <a:t>因为它提供了非常完善的基础代码库，覆盖了网络通信、文件处理、数据库接口、图形系统、</a:t>
            </a:r>
            <a:r>
              <a:rPr kumimoji="1" lang="en-US" altLang="zh-CN" sz="1200" dirty="0" smtClean="0">
                <a:solidFill>
                  <a:srgbClr val="FF0000"/>
                </a:solidFill>
              </a:rPr>
              <a:t>XML</a:t>
            </a:r>
            <a:r>
              <a:rPr kumimoji="1" lang="zh-CN" altLang="en-US" sz="1200" dirty="0" smtClean="0">
                <a:solidFill>
                  <a:srgbClr val="FF0000"/>
                </a:solidFill>
              </a:rPr>
              <a:t>处理等大量内容。除了强大的内置库外，</a:t>
            </a:r>
            <a:r>
              <a:rPr kumimoji="1" lang="en-US" altLang="zh-CN" sz="1200" dirty="0" smtClean="0">
                <a:solidFill>
                  <a:srgbClr val="FF0000"/>
                </a:solidFill>
              </a:rPr>
              <a:t>Python</a:t>
            </a:r>
            <a:r>
              <a:rPr kumimoji="1" lang="zh-CN" altLang="en-US" sz="1200" dirty="0" smtClean="0">
                <a:solidFill>
                  <a:srgbClr val="FF0000"/>
                </a:solidFill>
              </a:rPr>
              <a:t>语言还有大量的第三方工具包，这些模块是众多</a:t>
            </a:r>
            <a:r>
              <a:rPr kumimoji="1" lang="en-US" altLang="zh-CN" sz="1200" dirty="0" smtClean="0">
                <a:solidFill>
                  <a:srgbClr val="FF0000"/>
                </a:solidFill>
              </a:rPr>
              <a:t>Python</a:t>
            </a:r>
            <a:r>
              <a:rPr kumimoji="1" lang="zh-CN" altLang="en-US" sz="1200" dirty="0" smtClean="0">
                <a:solidFill>
                  <a:srgbClr val="FF0000"/>
                </a:solidFill>
              </a:rPr>
              <a:t>使用者的智慧结晶，覆盖了科学计算、</a:t>
            </a:r>
            <a:r>
              <a:rPr kumimoji="1" lang="en-US" altLang="zh-CN" sz="1200" dirty="0" smtClean="0">
                <a:solidFill>
                  <a:srgbClr val="FF0000"/>
                </a:solidFill>
              </a:rPr>
              <a:t>Web</a:t>
            </a:r>
            <a:r>
              <a:rPr kumimoji="1" lang="zh-CN" altLang="en-US" sz="1200" dirty="0" smtClean="0">
                <a:solidFill>
                  <a:srgbClr val="FF0000"/>
                </a:solidFill>
              </a:rPr>
              <a:t>开发、数据接口、图形系统等众多领域。当然，如果你开发的代码通过很好的封装，也可以作为第三方工具包给别人使用。这些内置库和第三方工具包都是</a:t>
            </a:r>
            <a:r>
              <a:rPr kumimoji="1" lang="en-US" altLang="zh-CN" sz="1200" dirty="0" smtClean="0">
                <a:solidFill>
                  <a:srgbClr val="FF0000"/>
                </a:solidFill>
              </a:rPr>
              <a:t>Python</a:t>
            </a:r>
            <a:r>
              <a:rPr kumimoji="1" lang="zh-CN" altLang="en-US" sz="1200" dirty="0" smtClean="0">
                <a:solidFill>
                  <a:srgbClr val="FF0000"/>
                </a:solidFill>
              </a:rPr>
              <a:t>语言的模块（</a:t>
            </a:r>
            <a:r>
              <a:rPr kumimoji="1" lang="en-US" altLang="zh-CN" sz="1200" dirty="0" smtClean="0">
                <a:solidFill>
                  <a:srgbClr val="FF0000"/>
                </a:solidFill>
              </a:rPr>
              <a:t>Module</a:t>
            </a:r>
            <a:r>
              <a:rPr kumimoji="1" lang="zh-CN" altLang="en-US" sz="1200" dirty="0" smtClean="0">
                <a:solidFill>
                  <a:srgbClr val="FF0000"/>
                </a:solidFill>
              </a:rPr>
              <a:t>），它们相当于一个工具箱，当你需要使用某个工具时，打开其所在工具箱直取即可。</a:t>
            </a:r>
            <a:endParaRPr kumimoji="1" lang="en-US" altLang="zh-CN" sz="1200" dirty="0" smtClean="0">
              <a:solidFill>
                <a:srgbClr val="FF0000"/>
              </a:solidFill>
            </a:endParaRPr>
          </a:p>
          <a:p>
            <a:pPr>
              <a:lnSpc>
                <a:spcPct val="150000"/>
              </a:lnSpc>
            </a:pPr>
            <a:endParaRPr kumimoji="1" lang="en-US" altLang="zh-CN" sz="1200" dirty="0" smtClean="0">
              <a:solidFill>
                <a:srgbClr val="FF0000"/>
              </a:solidFill>
            </a:endParaRPr>
          </a:p>
          <a:p>
            <a:pPr>
              <a:lnSpc>
                <a:spcPct val="150000"/>
              </a:lnSpc>
            </a:pPr>
            <a:r>
              <a:rPr kumimoji="1" lang="zh-CN" altLang="en-US" sz="1200" dirty="0" smtClean="0"/>
              <a:t>我们前面介绍的循环分支结构、函数定义、数据结构是程序设计的基础、底层。理论上，你可以利用它们完成任何工作。但是，如果要完成一个庞大的工程，只利用这些工具，从底层“一砖一瓦”地构建摩天大楼，无疑会花费大量的时间与精力。</a:t>
            </a:r>
            <a:endParaRPr kumimoji="1" lang="en-US" altLang="zh-CN" sz="1200" dirty="0" smtClean="0"/>
          </a:p>
          <a:p>
            <a:pPr>
              <a:lnSpc>
                <a:spcPct val="150000"/>
              </a:lnSpc>
            </a:pPr>
            <a:endParaRPr kumimoji="1" lang="zh-CN" altLang="en-US" sz="1200" dirty="0">
              <a:solidFill>
                <a:srgbClr val="FF0000"/>
              </a:solidFill>
            </a:endParaRP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a:t>
            </a:fld>
            <a:endParaRPr lang="zh-CN" altLang="en-US"/>
          </a:p>
        </p:txBody>
      </p:sp>
    </p:spTree>
    <p:extLst>
      <p:ext uri="{BB962C8B-B14F-4D97-AF65-F5344CB8AC3E}">
        <p14:creationId xmlns:p14="http://schemas.microsoft.com/office/powerpoint/2010/main" val="4019121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导入模块的目的是要告诉计算机我将要使用到某个工具箱，你先把工具箱给我拿过来，在我要只用工具的时候，直接从脚边的工具箱拿就可以了。导入</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12</a:t>
            </a:fld>
            <a:endParaRPr lang="zh-CN" altLang="en-US"/>
          </a:p>
        </p:txBody>
      </p:sp>
    </p:spTree>
    <p:extLst>
      <p:ext uri="{BB962C8B-B14F-4D97-AF65-F5344CB8AC3E}">
        <p14:creationId xmlns:p14="http://schemas.microsoft.com/office/powerpoint/2010/main" val="2494232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但是有些模块的名称很长，如果在每次调用的时候都需要完整输入模块名称，那是非常麻烦的一件事。面对这种情况，我们可以指定模块的别名，</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13</a:t>
            </a:fld>
            <a:endParaRPr lang="zh-CN" altLang="en-US"/>
          </a:p>
        </p:txBody>
      </p:sp>
    </p:spTree>
    <p:extLst>
      <p:ext uri="{BB962C8B-B14F-4D97-AF65-F5344CB8AC3E}">
        <p14:creationId xmlns:p14="http://schemas.microsoft.com/office/powerpoint/2010/main" val="2538968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t>还有许多时候，某些模块包括了大量的函数，但是我们在实际使用时只用到了其中的某些函数，我们就可以只导入相应的函数，忽略掉模块的其余内容。</a:t>
            </a:r>
            <a:endParaRPr kumimoji="1" lang="en-US" altLang="zh-CN" sz="1200" dirty="0" smtClean="0"/>
          </a:p>
          <a:p>
            <a:endParaRPr kumimoji="1" lang="en-US" altLang="zh-CN" sz="1200" dirty="0" smtClean="0"/>
          </a:p>
          <a:p>
            <a:r>
              <a:rPr kumimoji="1" lang="zh-CN" altLang="en-US" sz="1200"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14</a:t>
            </a:fld>
            <a:endParaRPr lang="zh-CN" altLang="en-US"/>
          </a:p>
        </p:txBody>
      </p:sp>
    </p:spTree>
    <p:extLst>
      <p:ext uri="{BB962C8B-B14F-4D97-AF65-F5344CB8AC3E}">
        <p14:creationId xmlns:p14="http://schemas.microsoft.com/office/powerpoint/2010/main" val="275779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import a </a:t>
            </a:r>
            <a:r>
              <a:rPr lang="en-US" altLang="zh-CN" sz="1200" b="0" i="0" kern="1200" dirty="0" err="1" smtClean="0">
                <a:solidFill>
                  <a:schemeClr val="tx1"/>
                </a:solidFill>
                <a:effectLst/>
                <a:latin typeface="+mn-lt"/>
                <a:ea typeface="+mn-ea"/>
                <a:cs typeface="+mn-cs"/>
              </a:rPr>
              <a:t>moudle</a:t>
            </a:r>
            <a:r>
              <a:rPr lang="zh-CN" altLang="en-US" sz="1200" b="0" i="0" kern="1200" dirty="0" smtClean="0">
                <a:solidFill>
                  <a:schemeClr val="tx1"/>
                </a:solidFill>
                <a:effectLst/>
                <a:latin typeface="+mn-lt"/>
                <a:ea typeface="+mn-ea"/>
                <a:cs typeface="+mn-cs"/>
              </a:rPr>
              <a:t>时，首先，</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解释器会检查</a:t>
            </a:r>
            <a:r>
              <a:rPr lang="en-US" altLang="zh-CN" sz="1200" b="0" i="0" kern="1200" dirty="0" smtClean="0">
                <a:solidFill>
                  <a:schemeClr val="tx1"/>
                </a:solidFill>
                <a:effectLst/>
                <a:latin typeface="+mn-lt"/>
                <a:ea typeface="+mn-ea"/>
                <a:cs typeface="+mn-cs"/>
              </a:rPr>
              <a:t>module registry</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sys.modules</a:t>
            </a:r>
            <a:r>
              <a:rPr lang="zh-CN" altLang="en-US" sz="1200" b="0" i="0" kern="1200" dirty="0" smtClean="0">
                <a:solidFill>
                  <a:schemeClr val="tx1"/>
                </a:solidFill>
                <a:effectLst/>
                <a:latin typeface="+mn-lt"/>
                <a:ea typeface="+mn-ea"/>
                <a:cs typeface="+mn-cs"/>
              </a:rPr>
              <a:t>）部分，查看是否该模块先前就已经导入，如果</a:t>
            </a:r>
            <a:r>
              <a:rPr lang="en-US" altLang="zh-CN" sz="1200" b="0" i="0" kern="1200" dirty="0" err="1" smtClean="0">
                <a:solidFill>
                  <a:schemeClr val="tx1"/>
                </a:solidFill>
                <a:effectLst/>
                <a:latin typeface="+mn-lt"/>
                <a:ea typeface="+mn-ea"/>
                <a:cs typeface="+mn-cs"/>
              </a:rPr>
              <a:t>sys.modules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中已经存在（即已注册），则使用当前存在的模块对象即可。如果 </a:t>
            </a:r>
            <a:r>
              <a:rPr lang="en-US" altLang="zh-CN" sz="1200" b="0" i="0" kern="1200" dirty="0" err="1" smtClean="0">
                <a:solidFill>
                  <a:schemeClr val="tx1"/>
                </a:solidFill>
                <a:effectLst/>
                <a:latin typeface="+mn-lt"/>
                <a:ea typeface="+mn-ea"/>
                <a:cs typeface="+mn-cs"/>
              </a:rPr>
              <a:t>sys.modules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中还不存在，则：</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创建一个新的、空的</a:t>
            </a:r>
            <a:r>
              <a:rPr lang="en-US" altLang="zh-CN" sz="1200" b="0" i="0" kern="1200" dirty="0" smtClean="0">
                <a:solidFill>
                  <a:schemeClr val="tx1"/>
                </a:solidFill>
                <a:effectLst/>
                <a:latin typeface="+mn-lt"/>
                <a:ea typeface="+mn-ea"/>
                <a:cs typeface="+mn-cs"/>
              </a:rPr>
              <a:t>module</a:t>
            </a:r>
            <a:r>
              <a:rPr lang="zh-CN" altLang="en-US" sz="1200" b="0" i="0" kern="1200" dirty="0" smtClean="0">
                <a:solidFill>
                  <a:schemeClr val="tx1"/>
                </a:solidFill>
                <a:effectLst/>
                <a:latin typeface="+mn-lt"/>
                <a:ea typeface="+mn-ea"/>
                <a:cs typeface="+mn-cs"/>
              </a:rPr>
              <a:t>对象（本质上是一个字典）；</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a:t>
            </a:r>
            <a:r>
              <a:rPr lang="en-US" altLang="zh-CN" sz="1200" b="0" i="0" kern="1200" dirty="0" err="1" smtClean="0">
                <a:solidFill>
                  <a:schemeClr val="tx1"/>
                </a:solidFill>
                <a:effectLst/>
                <a:latin typeface="+mn-lt"/>
                <a:ea typeface="+mn-ea"/>
                <a:cs typeface="+mn-cs"/>
              </a:rPr>
              <a:t>sys.modules</a:t>
            </a:r>
            <a:r>
              <a:rPr lang="zh-CN" altLang="en-US" sz="1200" b="0" i="0" kern="1200" dirty="0" smtClean="0">
                <a:solidFill>
                  <a:schemeClr val="tx1"/>
                </a:solidFill>
                <a:effectLst/>
                <a:latin typeface="+mn-lt"/>
                <a:ea typeface="+mn-ea"/>
                <a:cs typeface="+mn-cs"/>
              </a:rPr>
              <a:t>字典中插入该模块对象；</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3</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加载该模块代码所对应的对象（如果需要，可以先编译好（编成位码））。</a:t>
            </a:r>
          </a:p>
          <a:p>
            <a:r>
              <a:rPr lang="zh-CN" altLang="en-US" sz="1200" b="1" i="0" kern="1200" dirty="0" smtClean="0">
                <a:solidFill>
                  <a:schemeClr val="tx1"/>
                </a:solidFill>
                <a:effectLst/>
                <a:latin typeface="+mn-lt"/>
                <a:ea typeface="+mn-ea"/>
                <a:cs typeface="+mn-cs"/>
              </a:rPr>
              <a:t>然后在新的模块命名空间、执行该模块代码对象（</a:t>
            </a:r>
            <a:r>
              <a:rPr lang="en-US" altLang="zh-CN" sz="1200" b="1" i="0" kern="1200" dirty="0" smtClean="0">
                <a:solidFill>
                  <a:schemeClr val="tx1"/>
                </a:solidFill>
                <a:effectLst/>
                <a:latin typeface="+mn-lt"/>
                <a:ea typeface="+mn-ea"/>
                <a:cs typeface="+mn-cs"/>
              </a:rPr>
              <a:t>code object</a:t>
            </a:r>
            <a:r>
              <a:rPr lang="zh-CN" altLang="en-US" sz="1200" b="1" i="0" kern="1200" dirty="0" smtClean="0">
                <a:solidFill>
                  <a:schemeClr val="tx1"/>
                </a:solidFill>
                <a:effectLst/>
                <a:latin typeface="+mn-lt"/>
                <a:ea typeface="+mn-ea"/>
                <a:cs typeface="+mn-cs"/>
              </a:rPr>
              <a:t>）。所有由该代码指定的变量均可以通过该模块对象引用。</a:t>
            </a:r>
          </a:p>
          <a:p>
            <a:r>
              <a:rPr lang="zh-CN" altLang="en-US" sz="1200" b="1" i="0" kern="1200" dirty="0" smtClean="0">
                <a:solidFill>
                  <a:schemeClr val="tx1"/>
                </a:solidFill>
                <a:effectLst/>
                <a:latin typeface="+mn-lt"/>
                <a:ea typeface="+mn-ea"/>
                <a:cs typeface="+mn-cs"/>
              </a:rPr>
              <a:t>注</a:t>
            </a:r>
            <a:r>
              <a:rPr lang="zh-CN" altLang="en-US" sz="1200" b="0" i="0" kern="1200" dirty="0" smtClean="0">
                <a:solidFill>
                  <a:schemeClr val="tx1"/>
                </a:solidFill>
                <a:effectLst/>
                <a:latin typeface="+mn-lt"/>
                <a:ea typeface="+mn-ea"/>
                <a:cs typeface="+mn-cs"/>
              </a:rPr>
              <a:t>：上述步骤只有在模块第一次执行时才会执行。在这之后，导入相同模块时，会跳过这些步骤，而只提取内存中已加载的模块对象。</a:t>
            </a:r>
            <a:r>
              <a:rPr lang="zh-CN" altLang="en-US" sz="1200" b="1" i="0" kern="1200" dirty="0" smtClean="0">
                <a:solidFill>
                  <a:schemeClr val="tx1"/>
                </a:solidFill>
                <a:effectLst/>
                <a:latin typeface="+mn-lt"/>
                <a:ea typeface="+mn-ea"/>
                <a:cs typeface="+mn-cs"/>
              </a:rPr>
              <a:t>这是个有意设计的结果</a:t>
            </a:r>
            <a:r>
              <a:rPr lang="zh-CN" altLang="en-US" sz="1200" b="0" i="0" kern="1200" dirty="0" smtClean="0">
                <a:solidFill>
                  <a:schemeClr val="tx1"/>
                </a:solidFill>
                <a:effectLst/>
                <a:latin typeface="+mn-lt"/>
                <a:ea typeface="+mn-ea"/>
                <a:cs typeface="+mn-cs"/>
              </a:rPr>
              <a:t>。因为导入（找文件</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将其编译成字节码</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运行代码）是一个开销很大的操作以至于每个程序运行不能够重复多于一次。若想要</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在同一次会话中再次运行文件（不停止和重新启动会话），需要调用内置的</a:t>
            </a:r>
            <a:r>
              <a:rPr lang="en-US" altLang="zh-CN" sz="1200" b="1" i="0" kern="1200" dirty="0" smtClean="0">
                <a:solidFill>
                  <a:schemeClr val="tx1"/>
                </a:solidFill>
                <a:effectLst/>
                <a:latin typeface="+mn-lt"/>
                <a:ea typeface="+mn-ea"/>
                <a:cs typeface="+mn-cs"/>
              </a:rPr>
              <a:t>reload</a:t>
            </a:r>
            <a:r>
              <a:rPr lang="zh-CN" altLang="en-US" sz="1200" b="1" i="0" kern="1200" dirty="0" smtClean="0">
                <a:solidFill>
                  <a:schemeClr val="tx1"/>
                </a:solidFill>
                <a:effectLst/>
                <a:latin typeface="+mn-lt"/>
                <a:ea typeface="+mn-ea"/>
                <a:cs typeface="+mn-cs"/>
              </a:rPr>
              <a:t>（重载）函数</a:t>
            </a:r>
            <a:r>
              <a:rPr lang="zh-CN" altLang="en-US" sz="1200" b="0" i="0" kern="1200" dirty="0" smtClean="0">
                <a:solidFill>
                  <a:schemeClr val="tx1"/>
                </a:solidFill>
                <a:effectLst/>
                <a:latin typeface="+mn-lt"/>
                <a:ea typeface="+mn-ea"/>
                <a:cs typeface="+mn-cs"/>
              </a:rPr>
              <a:t>（该函数返回值为一个</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模块对象）。</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15</a:t>
            </a:fld>
            <a:endParaRPr lang="zh-CN" altLang="en-US"/>
          </a:p>
        </p:txBody>
      </p:sp>
    </p:spTree>
    <p:extLst>
      <p:ext uri="{BB962C8B-B14F-4D97-AF65-F5344CB8AC3E}">
        <p14:creationId xmlns:p14="http://schemas.microsoft.com/office/powerpoint/2010/main" val="318026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）程序的主目录</a:t>
            </a:r>
            <a:r>
              <a:rPr lang="zh-CN" altLang="en-US" sz="1200" b="0" i="0" kern="1200" dirty="0" smtClean="0">
                <a:solidFill>
                  <a:schemeClr val="tx1"/>
                </a:solidFill>
                <a:effectLst/>
                <a:latin typeface="+mn-lt"/>
                <a:ea typeface="+mn-ea"/>
                <a:cs typeface="+mn-cs"/>
              </a:rPr>
              <a:t>：即程序（顶层）文件所在的目录（有时候不同于当前工作目录（指启动程序所在目录））。</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PYTHONPATH </a:t>
            </a:r>
            <a:r>
              <a:rPr lang="zh-CN" altLang="en-US" sz="1200" b="1" i="0" kern="1200" dirty="0" smtClean="0">
                <a:solidFill>
                  <a:schemeClr val="tx1"/>
                </a:solidFill>
                <a:effectLst/>
                <a:latin typeface="+mn-lt"/>
                <a:ea typeface="+mn-ea"/>
                <a:cs typeface="+mn-cs"/>
              </a:rPr>
              <a:t>（环境变量）目录</a:t>
            </a: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3</a:t>
            </a:r>
            <a:r>
              <a:rPr lang="zh-CN" altLang="en-US" sz="1200" b="1" i="0" kern="1200" dirty="0" smtClean="0">
                <a:solidFill>
                  <a:schemeClr val="tx1"/>
                </a:solidFill>
                <a:effectLst/>
                <a:latin typeface="+mn-lt"/>
                <a:ea typeface="+mn-ea"/>
                <a:cs typeface="+mn-cs"/>
              </a:rPr>
              <a:t>）标准链接库目录</a:t>
            </a: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4</a:t>
            </a:r>
            <a:r>
              <a:rPr lang="zh-CN" altLang="en-US" sz="1200" b="1" i="0" kern="1200" dirty="0" smtClean="0">
                <a:solidFill>
                  <a:schemeClr val="tx1"/>
                </a:solidFill>
                <a:effectLst/>
                <a:latin typeface="+mn-lt"/>
                <a:ea typeface="+mn-ea"/>
                <a:cs typeface="+mn-cs"/>
              </a:rPr>
              <a:t>）任何 </a:t>
            </a:r>
            <a:r>
              <a:rPr lang="en-US" altLang="zh-CN" sz="1200" b="1" i="0" kern="1200" dirty="0" smtClean="0">
                <a:solidFill>
                  <a:schemeClr val="tx1"/>
                </a:solidFill>
                <a:effectLst/>
                <a:latin typeface="+mn-lt"/>
                <a:ea typeface="+mn-ea"/>
                <a:cs typeface="+mn-cs"/>
              </a:rPr>
              <a:t>.</a:t>
            </a:r>
            <a:r>
              <a:rPr lang="en-US" altLang="zh-CN" sz="1200" b="1" i="0" kern="1200" dirty="0" err="1" smtClean="0">
                <a:solidFill>
                  <a:schemeClr val="tx1"/>
                </a:solidFill>
                <a:effectLst/>
                <a:latin typeface="+mn-lt"/>
                <a:ea typeface="+mn-ea"/>
                <a:cs typeface="+mn-cs"/>
              </a:rPr>
              <a:t>pth</a:t>
            </a:r>
            <a:r>
              <a:rPr lang="en-US" altLang="zh-CN" sz="1200" b="1"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文件的内容</a:t>
            </a:r>
            <a:r>
              <a:rPr lang="zh-CN" altLang="en-US" sz="1200" b="0" i="0" kern="1200" dirty="0" smtClean="0">
                <a:solidFill>
                  <a:schemeClr val="tx1"/>
                </a:solidFill>
                <a:effectLst/>
                <a:latin typeface="+mn-lt"/>
                <a:ea typeface="+mn-ea"/>
                <a:cs typeface="+mn-cs"/>
              </a:rPr>
              <a:t>（如果存在的话）：安装目录下找到该文件，以行的形式加入所需要的目录即可。</a:t>
            </a:r>
          </a:p>
          <a:p>
            <a:r>
              <a:rPr lang="zh-CN" altLang="en-US" sz="1200" b="0" i="0" kern="1200" dirty="0" smtClean="0">
                <a:solidFill>
                  <a:schemeClr val="tx1"/>
                </a:solidFill>
                <a:effectLst/>
                <a:latin typeface="+mn-lt"/>
                <a:ea typeface="+mn-ea"/>
                <a:cs typeface="+mn-cs"/>
              </a:rPr>
              <a:t>以上四个组件组合起来就变成了 </a:t>
            </a:r>
            <a:r>
              <a:rPr lang="en-US" altLang="zh-CN" sz="1200" b="0" i="0" kern="1200" dirty="0" err="1" smtClean="0">
                <a:solidFill>
                  <a:schemeClr val="tx1"/>
                </a:solidFill>
                <a:effectLst/>
                <a:latin typeface="+mn-lt"/>
                <a:ea typeface="+mn-ea"/>
                <a:cs typeface="+mn-cs"/>
              </a:rPr>
              <a:t>sys.path</a:t>
            </a:r>
            <a:r>
              <a:rPr lang="zh-CN" altLang="en-US" sz="1200" b="0" i="0" kern="1200" dirty="0" smtClean="0">
                <a:solidFill>
                  <a:schemeClr val="tx1"/>
                </a:solidFill>
                <a:effectLst/>
                <a:latin typeface="+mn-lt"/>
                <a:ea typeface="+mn-ea"/>
                <a:cs typeface="+mn-cs"/>
              </a:rPr>
              <a:t>，其保存了模块搜索路径在机器上的实际配置，可以通过打印内置的</a:t>
            </a:r>
            <a:r>
              <a:rPr lang="en-US" altLang="zh-CN" sz="1200" b="0" i="0" kern="1200" dirty="0" err="1" smtClean="0">
                <a:solidFill>
                  <a:schemeClr val="tx1"/>
                </a:solidFill>
                <a:effectLst/>
                <a:latin typeface="+mn-lt"/>
                <a:ea typeface="+mn-ea"/>
                <a:cs typeface="+mn-cs"/>
              </a:rPr>
              <a:t>sys.path</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列表来查看这些路径。导入时，</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会由左至右搜索列表中的每个目录，直到找到对应的</a:t>
            </a:r>
            <a:r>
              <a:rPr lang="en-US" altLang="zh-CN" sz="1200" b="0" i="0" kern="1200" dirty="0" smtClean="0">
                <a:solidFill>
                  <a:schemeClr val="tx1"/>
                </a:solidFill>
                <a:effectLst/>
                <a:latin typeface="+mn-lt"/>
                <a:ea typeface="+mn-ea"/>
                <a:cs typeface="+mn-cs"/>
              </a:rPr>
              <a:t>module</a:t>
            </a:r>
            <a:r>
              <a:rPr lang="zh-CN" altLang="en-US" sz="1200" b="0" i="0" kern="1200" dirty="0" smtClean="0">
                <a:solidFill>
                  <a:schemeClr val="tx1"/>
                </a:solidFill>
                <a:effectLst/>
                <a:latin typeface="+mn-lt"/>
                <a:ea typeface="+mn-ea"/>
                <a:cs typeface="+mn-cs"/>
              </a:rPr>
              <a:t>为止。</a:t>
            </a:r>
          </a:p>
          <a:p>
            <a:r>
              <a:rPr lang="zh-CN" altLang="en-US" sz="1200" b="0" i="0" kern="1200" dirty="0" smtClean="0">
                <a:solidFill>
                  <a:schemeClr val="tx1"/>
                </a:solidFill>
                <a:effectLst/>
                <a:latin typeface="+mn-lt"/>
                <a:ea typeface="+mn-ea"/>
                <a:cs typeface="+mn-cs"/>
              </a:rPr>
              <a:t>其中搜索路径的（</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）是系统自动定义的，而（</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）可以用于拓展路径，从而加入自己的源代码目录。</a:t>
            </a:r>
          </a:p>
          <a:p>
            <a:r>
              <a:rPr lang="zh-CN" altLang="en-US" sz="1200" b="1" i="0" kern="1200" dirty="0" smtClean="0">
                <a:solidFill>
                  <a:schemeClr val="tx1"/>
                </a:solidFill>
                <a:effectLst/>
                <a:latin typeface="+mn-lt"/>
                <a:ea typeface="+mn-ea"/>
                <a:cs typeface="+mn-cs"/>
              </a:rPr>
              <a:t>另外</a:t>
            </a:r>
            <a:r>
              <a:rPr lang="zh-CN" altLang="en-US" sz="1200" b="0" i="0" kern="1200" dirty="0" smtClean="0">
                <a:solidFill>
                  <a:schemeClr val="tx1"/>
                </a:solidFill>
                <a:effectLst/>
                <a:latin typeface="+mn-lt"/>
                <a:ea typeface="+mn-ea"/>
                <a:cs typeface="+mn-cs"/>
              </a:rPr>
              <a:t>：也可以使用</a:t>
            </a:r>
            <a:r>
              <a:rPr lang="en-US" altLang="zh-CN" sz="1200" b="0" i="0" kern="1200" dirty="0" err="1" smtClean="0">
                <a:solidFill>
                  <a:schemeClr val="tx1"/>
                </a:solidFill>
                <a:effectLst/>
                <a:latin typeface="+mn-lt"/>
                <a:ea typeface="+mn-ea"/>
                <a:cs typeface="+mn-cs"/>
              </a:rPr>
              <a:t>sys.path</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程序运行时</a:t>
            </a:r>
            <a:r>
              <a:rPr lang="zh-CN" altLang="en-US" sz="1200" b="1" i="0" kern="1200" dirty="0" smtClean="0">
                <a:solidFill>
                  <a:schemeClr val="tx1"/>
                </a:solidFill>
                <a:effectLst/>
                <a:latin typeface="+mn-lt"/>
                <a:ea typeface="+mn-ea"/>
                <a:cs typeface="+mn-cs"/>
              </a:rPr>
              <a:t>临时</a:t>
            </a:r>
            <a:r>
              <a:rPr lang="zh-CN" altLang="en-US" sz="1200" b="0" i="0" kern="1200" dirty="0" smtClean="0">
                <a:solidFill>
                  <a:schemeClr val="tx1"/>
                </a:solidFill>
                <a:effectLst/>
                <a:latin typeface="+mn-lt"/>
                <a:ea typeface="+mn-ea"/>
                <a:cs typeface="+mn-cs"/>
              </a:rPr>
              <a:t>修改模块搜索路径。</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注意</a:t>
            </a:r>
            <a:r>
              <a:rPr lang="zh-CN" altLang="en-US" sz="1200" b="0" i="0" kern="1200" dirty="0" smtClean="0">
                <a:solidFill>
                  <a:schemeClr val="tx1"/>
                </a:solidFill>
                <a:effectLst/>
                <a:latin typeface="+mn-lt"/>
                <a:ea typeface="+mn-ea"/>
                <a:cs typeface="+mn-cs"/>
              </a:rPr>
              <a:t>：以上</a:t>
            </a:r>
            <a:r>
              <a:rPr lang="en-US" altLang="zh-CN" sz="1200" b="0" i="0" kern="1200" dirty="0" err="1" smtClean="0">
                <a:solidFill>
                  <a:schemeClr val="tx1"/>
                </a:solidFill>
                <a:effectLst/>
                <a:latin typeface="+mn-lt"/>
                <a:ea typeface="+mn-ea"/>
                <a:cs typeface="+mn-cs"/>
              </a:rPr>
              <a:t>sys.path</a:t>
            </a:r>
            <a:r>
              <a:rPr lang="zh-CN" altLang="en-US" sz="1200" b="0" i="0" kern="1200" dirty="0" smtClean="0">
                <a:solidFill>
                  <a:schemeClr val="tx1"/>
                </a:solidFill>
                <a:effectLst/>
                <a:latin typeface="+mn-lt"/>
                <a:ea typeface="+mn-ea"/>
                <a:cs typeface="+mn-cs"/>
              </a:rPr>
              <a:t>的设置方法只是在程序运行时临时生效的，一旦程序结束，不会被保留下来。而前面介绍的四种路径配置方式则会在操作系统中永久保存下来。</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16</a:t>
            </a:fld>
            <a:endParaRPr lang="zh-CN" altLang="en-US"/>
          </a:p>
        </p:txBody>
      </p:sp>
    </p:spTree>
    <p:extLst>
      <p:ext uri="{BB962C8B-B14F-4D97-AF65-F5344CB8AC3E}">
        <p14:creationId xmlns:p14="http://schemas.microsoft.com/office/powerpoint/2010/main" val="3378414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17</a:t>
            </a:fld>
            <a:endParaRPr lang="zh-CN" altLang="en-US"/>
          </a:p>
        </p:txBody>
      </p:sp>
    </p:spTree>
    <p:extLst>
      <p:ext uri="{BB962C8B-B14F-4D97-AF65-F5344CB8AC3E}">
        <p14:creationId xmlns:p14="http://schemas.microsoft.com/office/powerpoint/2010/main" val="17759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19</a:t>
            </a:fld>
            <a:endParaRPr lang="zh-CN" altLang="en-US"/>
          </a:p>
        </p:txBody>
      </p:sp>
    </p:spTree>
    <p:extLst>
      <p:ext uri="{BB962C8B-B14F-4D97-AF65-F5344CB8AC3E}">
        <p14:creationId xmlns:p14="http://schemas.microsoft.com/office/powerpoint/2010/main" val="2522451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rgbClr val="FF0000"/>
                </a:solidFill>
              </a:rPr>
              <a:t>类是一种具体事物的抽象，这些具体事物即为对象，它们是类的一个具体实例。比如我们谈到“高中生”，那么地球上任何一个高中生都是高中生这个类的对象，并且每一个对象都具有年龄、性别、毕业年份这些属性。如果要使用类，就必须先将其实例化，我们通常不会说“高中生年龄很大”，但是可以说“这位高中生年龄很大”，其中的“这位高中生”就是“高中生”类的实例化对象。</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20</a:t>
            </a:fld>
            <a:endParaRPr lang="zh-CN" altLang="en-US"/>
          </a:p>
        </p:txBody>
      </p:sp>
    </p:spTree>
    <p:extLst>
      <p:ext uri="{BB962C8B-B14F-4D97-AF65-F5344CB8AC3E}">
        <p14:creationId xmlns:p14="http://schemas.microsoft.com/office/powerpoint/2010/main" val="770603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charset="0"/>
              <a:buChar char="•"/>
            </a:pPr>
            <a:r>
              <a:rPr lang="zh-CN" altLang="en-US" b="1" dirty="0" smtClean="0">
                <a:solidFill>
                  <a:srgbClr val="3E3E3E"/>
                </a:solidFill>
                <a:latin typeface="-apple-system-font" charset="0"/>
              </a:rPr>
              <a:t>类：</a:t>
            </a:r>
            <a:r>
              <a:rPr lang="zh-CN" altLang="en-US" dirty="0" smtClean="0">
                <a:solidFill>
                  <a:srgbClr val="3E3E3E"/>
                </a:solidFill>
                <a:latin typeface="-apple-system-font" charset="0"/>
              </a:rPr>
              <a:t>对具有相同数据和方法的一组对象的描述或定义。</a:t>
            </a:r>
          </a:p>
          <a:p>
            <a:pPr>
              <a:buFont typeface="Arial" charset="0"/>
              <a:buChar char="•"/>
            </a:pPr>
            <a:r>
              <a:rPr lang="zh-CN" altLang="en-US" b="1" dirty="0" smtClean="0">
                <a:solidFill>
                  <a:srgbClr val="3E3E3E"/>
                </a:solidFill>
                <a:latin typeface="-apple-system-font" charset="0"/>
              </a:rPr>
              <a:t>对象：</a:t>
            </a:r>
            <a:r>
              <a:rPr lang="zh-CN" altLang="en-US" dirty="0" smtClean="0">
                <a:solidFill>
                  <a:srgbClr val="3E3E3E"/>
                </a:solidFill>
                <a:latin typeface="-apple-system-font" charset="0"/>
              </a:rPr>
              <a:t>对象是一个类的实例。</a:t>
            </a:r>
          </a:p>
          <a:p>
            <a:pPr>
              <a:buFont typeface="Arial" charset="0"/>
              <a:buChar char="•"/>
            </a:pPr>
            <a:r>
              <a:rPr lang="zh-CN" altLang="en-US" b="1" dirty="0" smtClean="0">
                <a:solidFill>
                  <a:srgbClr val="3E3E3E"/>
                </a:solidFill>
                <a:latin typeface="-apple-system-font" charset="0"/>
              </a:rPr>
              <a:t>实例</a:t>
            </a:r>
            <a:r>
              <a:rPr lang="en-US" altLang="zh-CN" b="1" dirty="0" smtClean="0">
                <a:solidFill>
                  <a:srgbClr val="3E3E3E"/>
                </a:solidFill>
                <a:latin typeface="-apple-system-font" charset="0"/>
              </a:rPr>
              <a:t>(instance)</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一个对象的实例化实现。</a:t>
            </a:r>
          </a:p>
          <a:p>
            <a:pPr>
              <a:buFont typeface="Arial" charset="0"/>
              <a:buChar char="•"/>
            </a:pPr>
            <a:r>
              <a:rPr lang="zh-CN" altLang="en-US" b="1" dirty="0" smtClean="0">
                <a:solidFill>
                  <a:srgbClr val="3E3E3E"/>
                </a:solidFill>
                <a:latin typeface="-apple-system-font" charset="0"/>
              </a:rPr>
              <a:t>标识</a:t>
            </a:r>
            <a:r>
              <a:rPr lang="en-US" altLang="zh-CN" b="1" dirty="0" smtClean="0">
                <a:solidFill>
                  <a:srgbClr val="3E3E3E"/>
                </a:solidFill>
                <a:latin typeface="-apple-system-font" charset="0"/>
              </a:rPr>
              <a:t>(identity)</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每个对象的实例都需要一个可以唯一标识这个实例的标记。</a:t>
            </a:r>
          </a:p>
          <a:p>
            <a:pPr>
              <a:buFont typeface="Arial" charset="0"/>
              <a:buChar char="•"/>
            </a:pPr>
            <a:r>
              <a:rPr lang="zh-CN" altLang="en-US" b="1" dirty="0" smtClean="0">
                <a:solidFill>
                  <a:srgbClr val="3E3E3E"/>
                </a:solidFill>
                <a:latin typeface="-apple-system-font" charset="0"/>
              </a:rPr>
              <a:t>实例属性（</a:t>
            </a:r>
            <a:r>
              <a:rPr lang="en-US" altLang="zh-CN" b="1" dirty="0" smtClean="0">
                <a:solidFill>
                  <a:srgbClr val="3E3E3E"/>
                </a:solidFill>
                <a:latin typeface="-apple-system-font" charset="0"/>
              </a:rPr>
              <a:t>instance attribute</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一个对象就是一组属性的集合。</a:t>
            </a:r>
          </a:p>
          <a:p>
            <a:pPr>
              <a:buFont typeface="Arial" charset="0"/>
              <a:buChar char="•"/>
            </a:pPr>
            <a:r>
              <a:rPr lang="zh-CN" altLang="en-US" b="1" dirty="0" smtClean="0">
                <a:solidFill>
                  <a:srgbClr val="3E3E3E"/>
                </a:solidFill>
                <a:latin typeface="-apple-system-font" charset="0"/>
              </a:rPr>
              <a:t>实例方法</a:t>
            </a:r>
            <a:r>
              <a:rPr lang="en-US" altLang="zh-CN" b="1" dirty="0" smtClean="0">
                <a:solidFill>
                  <a:srgbClr val="3E3E3E"/>
                </a:solidFill>
                <a:latin typeface="-apple-system-font" charset="0"/>
              </a:rPr>
              <a:t>(instance method)</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所有存取或者更新对象某个实例一条或者多条属性的函数的集合。</a:t>
            </a:r>
          </a:p>
          <a:p>
            <a:pPr>
              <a:buFont typeface="Arial" charset="0"/>
              <a:buChar char="•"/>
            </a:pPr>
            <a:r>
              <a:rPr lang="zh-CN" altLang="en-US" b="1" dirty="0" smtClean="0">
                <a:solidFill>
                  <a:srgbClr val="3E3E3E"/>
                </a:solidFill>
                <a:latin typeface="-apple-system-font" charset="0"/>
              </a:rPr>
              <a:t>类属性（</a:t>
            </a:r>
            <a:r>
              <a:rPr lang="en-US" altLang="zh-CN" b="1" dirty="0" err="1" smtClean="0">
                <a:solidFill>
                  <a:srgbClr val="3E3E3E"/>
                </a:solidFill>
                <a:latin typeface="-apple-system-font" charset="0"/>
              </a:rPr>
              <a:t>classattribute</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属于一个类中所有对象的属性，不会只在某个实例上发生变化</a:t>
            </a:r>
          </a:p>
          <a:p>
            <a:pPr>
              <a:buFont typeface="Arial" charset="0"/>
              <a:buChar char="•"/>
            </a:pPr>
            <a:r>
              <a:rPr lang="zh-CN" altLang="en-US" b="1" dirty="0" smtClean="0">
                <a:solidFill>
                  <a:srgbClr val="3E3E3E"/>
                </a:solidFill>
                <a:latin typeface="-apple-system-font" charset="0"/>
              </a:rPr>
              <a:t>类方法（</a:t>
            </a:r>
            <a:r>
              <a:rPr lang="en-US" altLang="zh-CN" b="1" dirty="0" err="1" smtClean="0">
                <a:solidFill>
                  <a:srgbClr val="3E3E3E"/>
                </a:solidFill>
                <a:latin typeface="-apple-system-font" charset="0"/>
              </a:rPr>
              <a:t>classmethod</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那些无须特定的对性实例就能够工作的从属于类的函数。</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21</a:t>
            </a:fld>
            <a:endParaRPr lang="zh-CN" altLang="en-US"/>
          </a:p>
        </p:txBody>
      </p:sp>
    </p:spTree>
    <p:extLst>
      <p:ext uri="{BB962C8B-B14F-4D97-AF65-F5344CB8AC3E}">
        <p14:creationId xmlns:p14="http://schemas.microsoft.com/office/powerpoint/2010/main" val="368868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例如下面的创建了一个</a:t>
            </a:r>
            <a:r>
              <a:rPr kumimoji="1" lang="en-US" altLang="zh-CN" sz="1200" dirty="0" err="1" smtClean="0">
                <a:latin typeface="Monaco"/>
              </a:rPr>
              <a:t>High_school_student</a:t>
            </a:r>
            <a:r>
              <a:rPr kumimoji="1" lang="zh-CN" altLang="en-US" sz="1200" dirty="0" smtClean="0"/>
              <a:t>类，并定义了这个类的一个方法</a:t>
            </a:r>
            <a:r>
              <a:rPr kumimoji="1" lang="en-US" altLang="zh-CN" sz="1200" dirty="0" smtClean="0"/>
              <a:t>——</a:t>
            </a:r>
            <a:r>
              <a:rPr kumimoji="1" lang="zh-CN" altLang="en-US" sz="1200" dirty="0" smtClean="0"/>
              <a:t>初始化方法</a:t>
            </a:r>
            <a:r>
              <a:rPr kumimoji="1" lang="en-US" altLang="zh-CN" sz="1200" dirty="0" smtClean="0"/>
              <a:t>__</a:t>
            </a:r>
            <a:r>
              <a:rPr kumimoji="1" lang="en-US" altLang="zh-CN" sz="1200" dirty="0" err="1" smtClean="0">
                <a:latin typeface="Monaco"/>
              </a:rPr>
              <a:t>init</a:t>
            </a:r>
            <a:r>
              <a:rPr kumimoji="1" lang="en-US" altLang="zh-CN" sz="1200" dirty="0" smtClean="0"/>
              <a:t>()__</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22</a:t>
            </a:fld>
            <a:endParaRPr lang="zh-CN" altLang="en-US"/>
          </a:p>
        </p:txBody>
      </p:sp>
    </p:spTree>
    <p:extLst>
      <p:ext uri="{BB962C8B-B14F-4D97-AF65-F5344CB8AC3E}">
        <p14:creationId xmlns:p14="http://schemas.microsoft.com/office/powerpoint/2010/main" val="260751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一个</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程序就是一个模块的系统。它有一个顶层文件（启动后可运行程序）以及多个模块文件（用来导入工具库）。</a:t>
            </a:r>
          </a:p>
          <a:p>
            <a:r>
              <a:rPr lang="zh-CN" altLang="en-US" sz="1200" b="0" i="0" kern="1200" dirty="0" smtClean="0">
                <a:solidFill>
                  <a:schemeClr val="tx1"/>
                </a:solidFill>
                <a:effectLst/>
                <a:latin typeface="+mn-lt"/>
                <a:ea typeface="+mn-ea"/>
                <a:cs typeface="+mn-cs"/>
              </a:rPr>
              <a:t>注：标准库模块：</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中自带的实用模块，也称为标准链接库。这个集合体大约有</a:t>
            </a:r>
            <a:r>
              <a:rPr lang="en-US" altLang="zh-CN" sz="1200" b="0" i="0" kern="1200" dirty="0" smtClean="0">
                <a:solidFill>
                  <a:schemeClr val="tx1"/>
                </a:solidFill>
                <a:effectLst/>
                <a:latin typeface="+mn-lt"/>
                <a:ea typeface="+mn-ea"/>
                <a:cs typeface="+mn-cs"/>
              </a:rPr>
              <a:t>200</a:t>
            </a:r>
            <a:r>
              <a:rPr lang="zh-CN" altLang="en-US" sz="1200" b="0" i="0" kern="1200" dirty="0" smtClean="0">
                <a:solidFill>
                  <a:schemeClr val="tx1"/>
                </a:solidFill>
                <a:effectLst/>
                <a:latin typeface="+mn-lt"/>
                <a:ea typeface="+mn-ea"/>
                <a:cs typeface="+mn-cs"/>
              </a:rPr>
              <a:t>多个模块，包含与平台不相关的常见程序设计任务：操作系统接口、对象永久保存、文字匹配模式、网络和</a:t>
            </a:r>
            <a:r>
              <a:rPr lang="en-US" altLang="zh-CN" sz="1200" b="0" i="0" kern="1200" dirty="0" smtClean="0">
                <a:solidFill>
                  <a:schemeClr val="tx1"/>
                </a:solidFill>
                <a:effectLst/>
                <a:latin typeface="+mn-lt"/>
                <a:ea typeface="+mn-ea"/>
                <a:cs typeface="+mn-cs"/>
              </a:rPr>
              <a:t>Internet</a:t>
            </a:r>
            <a:r>
              <a:rPr lang="zh-CN" altLang="en-US" sz="1200" b="0" i="0" kern="1200" dirty="0" smtClean="0">
                <a:solidFill>
                  <a:schemeClr val="tx1"/>
                </a:solidFill>
                <a:effectLst/>
                <a:latin typeface="+mn-lt"/>
                <a:ea typeface="+mn-ea"/>
                <a:cs typeface="+mn-cs"/>
              </a:rPr>
              <a:t>脚本、</a:t>
            </a:r>
            <a:r>
              <a:rPr lang="en-US" altLang="zh-CN" sz="1200" b="0" i="0" kern="1200" dirty="0" smtClean="0">
                <a:solidFill>
                  <a:schemeClr val="tx1"/>
                </a:solidFill>
                <a:effectLst/>
                <a:latin typeface="+mn-lt"/>
                <a:ea typeface="+mn-ea"/>
                <a:cs typeface="+mn-cs"/>
              </a:rPr>
              <a:t>GUI</a:t>
            </a:r>
            <a:r>
              <a:rPr lang="zh-CN" altLang="en-US" sz="1200" b="0" i="0" kern="1200" dirty="0" smtClean="0">
                <a:solidFill>
                  <a:schemeClr val="tx1"/>
                </a:solidFill>
                <a:effectLst/>
                <a:latin typeface="+mn-lt"/>
                <a:ea typeface="+mn-ea"/>
                <a:cs typeface="+mn-cs"/>
              </a:rPr>
              <a:t>建构等。注意：这些工具都不是</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语言的组成部分，但是，可以在任何安装了标准</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的情况下，导入适当的模块来使用</a:t>
            </a:r>
            <a:r>
              <a:rPr lang="en-US" altLang="zh-CN" sz="1200" b="0" i="0" kern="1200" dirty="0" smtClean="0">
                <a:solidFill>
                  <a:schemeClr val="tx1"/>
                </a:solidFill>
                <a:effectLst/>
                <a:latin typeface="+mn-lt"/>
                <a:ea typeface="+mn-ea"/>
                <a:cs typeface="+mn-cs"/>
              </a:rPr>
              <a:t>.</a:t>
            </a:r>
          </a:p>
          <a:p>
            <a:r>
              <a:rPr lang="zh-CN" altLang="en-US" sz="1200" b="1" i="0" kern="1200" dirty="0" smtClean="0">
                <a:solidFill>
                  <a:schemeClr val="tx1"/>
                </a:solidFill>
                <a:effectLst/>
                <a:latin typeface="+mn-lt"/>
                <a:ea typeface="+mn-ea"/>
                <a:cs typeface="+mn-cs"/>
              </a:rPr>
              <a:t>程序和模块</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中，程序是作为一个主体的、顶层的文件来构造的，配合有零个或多个支持的文件，而后者这些文件都可以称作模块（顶层的文件也可以作为模块使用，但一般情况不作为模块）</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顶层文件</a:t>
            </a:r>
            <a:r>
              <a:rPr lang="zh-CN" altLang="en-US" sz="1200" b="0" i="0" kern="1200" dirty="0" smtClean="0">
                <a:solidFill>
                  <a:schemeClr val="tx1"/>
                </a:solidFill>
                <a:effectLst/>
                <a:latin typeface="+mn-lt"/>
                <a:ea typeface="+mn-ea"/>
                <a:cs typeface="+mn-cs"/>
              </a:rPr>
              <a:t>：包含了程序的主要的控制流程：即需要运行来启动应用的文件。</a:t>
            </a:r>
          </a:p>
          <a:p>
            <a:r>
              <a:rPr lang="zh-CN" altLang="en-US" sz="1200" b="1" i="0" kern="1200" dirty="0" smtClean="0">
                <a:solidFill>
                  <a:schemeClr val="tx1"/>
                </a:solidFill>
                <a:effectLst/>
                <a:latin typeface="+mn-lt"/>
                <a:ea typeface="+mn-ea"/>
                <a:cs typeface="+mn-cs"/>
              </a:rPr>
              <a:t>模块文件</a:t>
            </a:r>
            <a:r>
              <a:rPr lang="zh-CN" altLang="en-US" sz="1200" b="0" i="0" kern="1200" dirty="0" smtClean="0">
                <a:solidFill>
                  <a:schemeClr val="tx1"/>
                </a:solidFill>
                <a:effectLst/>
                <a:latin typeface="+mn-lt"/>
                <a:ea typeface="+mn-ea"/>
                <a:cs typeface="+mn-cs"/>
              </a:rPr>
              <a:t>：可看做是工具的仓库（即装满了工具），这些工具是用来收集顶层文件（或其他可能的地方）使用的组件。</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顶层文件与模块文件</a:t>
            </a:r>
            <a:r>
              <a:rPr lang="zh-CN" altLang="en-US" sz="1200" b="0" i="0" kern="1200" dirty="0" smtClean="0">
                <a:solidFill>
                  <a:schemeClr val="tx1"/>
                </a:solidFill>
                <a:effectLst/>
                <a:latin typeface="+mn-lt"/>
                <a:ea typeface="+mn-ea"/>
                <a:cs typeface="+mn-cs"/>
              </a:rPr>
              <a:t>：顶层文件使用了在模块文件中定义的工具，为这些模块也使用了其他模块所定义的工具。</a:t>
            </a:r>
          </a:p>
          <a:p>
            <a:endParaRPr lang="zh-CN" altLang="en-US"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a:t>
            </a:fld>
            <a:endParaRPr lang="zh-CN" altLang="en-US"/>
          </a:p>
        </p:txBody>
      </p:sp>
    </p:spTree>
    <p:extLst>
      <p:ext uri="{BB962C8B-B14F-4D97-AF65-F5344CB8AC3E}">
        <p14:creationId xmlns:p14="http://schemas.microsoft.com/office/powerpoint/2010/main" val="4051033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t>可以看到，</a:t>
            </a:r>
            <a:r>
              <a:rPr kumimoji="1" lang="en-US" altLang="zh-CN" sz="1200" dirty="0" smtClean="0"/>
              <a:t>“</a:t>
            </a:r>
            <a:r>
              <a:rPr kumimoji="1" lang="en-US" altLang="zh-CN" sz="1200" dirty="0" err="1" smtClean="0">
                <a:latin typeface="Monaco"/>
              </a:rPr>
              <a:t>student_a</a:t>
            </a:r>
            <a:r>
              <a:rPr kumimoji="1" lang="en-US" altLang="zh-CN" sz="1200" dirty="0" smtClean="0"/>
              <a:t>”</a:t>
            </a:r>
            <a:r>
              <a:rPr kumimoji="1" lang="zh-CN" altLang="en-US" sz="1200" dirty="0" smtClean="0"/>
              <a:t>是</a:t>
            </a:r>
            <a:r>
              <a:rPr kumimoji="1" lang="en-US" altLang="zh-CN" sz="1200" dirty="0" smtClean="0"/>
              <a:t>“</a:t>
            </a:r>
            <a:r>
              <a:rPr kumimoji="1" lang="en-US" altLang="zh-CN" sz="1200" dirty="0" err="1" smtClean="0">
                <a:latin typeface="Monaco"/>
              </a:rPr>
              <a:t>High_school_student</a:t>
            </a:r>
            <a:r>
              <a:rPr kumimoji="1" lang="en-US" altLang="zh-CN" sz="1200" dirty="0" smtClean="0"/>
              <a:t>”</a:t>
            </a:r>
            <a:r>
              <a:rPr kumimoji="1" lang="zh-CN" altLang="en-US" sz="1200" dirty="0" smtClean="0"/>
              <a:t>类的一个实例，存储在</a:t>
            </a:r>
            <a:r>
              <a:rPr kumimoji="1" lang="en-US" altLang="zh-CN" sz="1200" dirty="0" smtClean="0"/>
              <a:t>“</a:t>
            </a:r>
            <a:r>
              <a:rPr kumimoji="1" lang="en-US" altLang="zh-CN" sz="1200" dirty="0" smtClean="0">
                <a:latin typeface="Monaco"/>
              </a:rPr>
              <a:t>0x1041ecbd8</a:t>
            </a:r>
            <a:r>
              <a:rPr kumimoji="1" lang="en-US" altLang="zh-CN" sz="1200" dirty="0" smtClean="0"/>
              <a:t>”</a:t>
            </a:r>
            <a:r>
              <a:rPr kumimoji="1" lang="zh-CN" altLang="en-US" sz="1200" dirty="0" smtClean="0"/>
              <a:t>（内存地址）中。</a:t>
            </a:r>
            <a:endParaRPr kumimoji="1" lang="en-US" altLang="zh-CN" sz="1200" dirty="0" smtClean="0"/>
          </a:p>
          <a:p>
            <a:r>
              <a:rPr kumimoji="1" lang="zh-CN" altLang="en-US" sz="1200" dirty="0" smtClean="0"/>
              <a:t>我们如果想看</a:t>
            </a:r>
            <a:r>
              <a:rPr kumimoji="1" lang="en-US" altLang="zh-CN" sz="1200" dirty="0" smtClean="0"/>
              <a:t>“</a:t>
            </a:r>
            <a:r>
              <a:rPr kumimoji="1" lang="en-US" altLang="zh-CN" sz="1200" dirty="0" err="1" smtClean="0">
                <a:latin typeface="Monaco"/>
              </a:rPr>
              <a:t>student_a</a:t>
            </a:r>
            <a:r>
              <a:rPr kumimoji="1" lang="en-US" altLang="zh-CN" sz="1200" dirty="0" smtClean="0"/>
              <a:t>”</a:t>
            </a:r>
            <a:r>
              <a:rPr kumimoji="1" lang="zh-CN" altLang="en-US" sz="1200" dirty="0" smtClean="0"/>
              <a:t>的年龄</a:t>
            </a:r>
            <a:r>
              <a:rPr kumimoji="1" lang="en-US" altLang="zh-CN" sz="1200" dirty="0" smtClean="0"/>
              <a:t>“</a:t>
            </a:r>
            <a:r>
              <a:rPr kumimoji="1" lang="en-US" altLang="zh-CN" sz="1200" dirty="0" smtClean="0">
                <a:latin typeface="Monaco"/>
              </a:rPr>
              <a:t>age</a:t>
            </a:r>
            <a:r>
              <a:rPr kumimoji="1" lang="en-US" altLang="zh-CN" sz="1200" dirty="0" smtClean="0"/>
              <a:t>”</a:t>
            </a:r>
            <a:r>
              <a:rPr kumimoji="1" lang="zh-CN" altLang="en-US" sz="1200" dirty="0" smtClean="0"/>
              <a:t>，则可以像模块中调用方法一样使用点符号</a:t>
            </a:r>
            <a:r>
              <a:rPr kumimoji="1" lang="en-US" altLang="zh-CN" sz="1200" dirty="0" smtClean="0"/>
              <a:t>".”</a:t>
            </a:r>
          </a:p>
          <a:p>
            <a:endParaRPr kumimoji="1" lang="en-US" altLang="zh-CN" sz="1200" dirty="0" smtClean="0"/>
          </a:p>
          <a:p>
            <a:r>
              <a:rPr kumimoji="1" lang="zh-CN" altLang="en-US" sz="1200"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23</a:t>
            </a:fld>
            <a:endParaRPr lang="zh-CN" altLang="en-US"/>
          </a:p>
        </p:txBody>
      </p:sp>
    </p:spTree>
    <p:extLst>
      <p:ext uri="{BB962C8B-B14F-4D97-AF65-F5344CB8AC3E}">
        <p14:creationId xmlns:p14="http://schemas.microsoft.com/office/powerpoint/2010/main" val="3772852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smtClean="0">
                <a:latin typeface="Monaco"/>
              </a:rPr>
              <a:t>"__</a:t>
            </a:r>
            <a:r>
              <a:rPr kumimoji="1" lang="en-US" altLang="zh-CN" sz="1200" dirty="0" err="1" smtClean="0">
                <a:latin typeface="Monaco"/>
              </a:rPr>
              <a:t>init</a:t>
            </a:r>
            <a:r>
              <a:rPr kumimoji="1" lang="en-US" altLang="zh-CN" sz="1200" dirty="0" smtClean="0">
                <a:latin typeface="Monaco"/>
              </a:rPr>
              <a:t>__"</a:t>
            </a:r>
            <a:r>
              <a:rPr kumimoji="1" lang="zh-CN" altLang="en-US" sz="1200" dirty="0" smtClean="0"/>
              <a:t>是一种特殊的方法，在我们创建类的实例（对象）时，</a:t>
            </a:r>
            <a:r>
              <a:rPr kumimoji="1" lang="en-US" altLang="zh-CN" sz="1200" dirty="0" smtClean="0"/>
              <a:t>Python</a:t>
            </a:r>
            <a:r>
              <a:rPr kumimoji="1" lang="zh-CN" altLang="en-US" sz="1200" dirty="0" smtClean="0"/>
              <a:t>解释器会自动调用该函数，使得实例一开始就拥有类模板所具有的属性。注意我们在定义</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方法时添加了一个</a:t>
            </a:r>
            <a:r>
              <a:rPr kumimoji="1" lang="en-US" altLang="zh-CN" sz="1200" dirty="0" smtClean="0"/>
              <a:t>"</a:t>
            </a:r>
            <a:r>
              <a:rPr kumimoji="1" lang="en-US" altLang="zh-CN" sz="1200" dirty="0" smtClean="0">
                <a:latin typeface="Monaco"/>
              </a:rPr>
              <a:t>self</a:t>
            </a:r>
            <a:r>
              <a:rPr kumimoji="1" lang="en-US" altLang="zh-CN" sz="1200" dirty="0" smtClean="0"/>
              <a:t>"</a:t>
            </a:r>
            <a:r>
              <a:rPr kumimoji="1" lang="zh-CN" altLang="en-US" sz="1200" dirty="0" smtClean="0"/>
              <a:t>参数，这个参数是类中函数定义时必须使用的参数，并且永远是第一个参数，该参数表示创建的实例本身。</a:t>
            </a:r>
            <a:endParaRPr kumimoji="1"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注意：通过</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方法，我们初始化的是对象的属性，而不是类的属性。</a:t>
            </a:r>
          </a:p>
          <a:p>
            <a:endParaRPr kumimoji="1" lang="en-US" altLang="zh-CN" dirty="0" smtClean="0"/>
          </a:p>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24</a:t>
            </a:fld>
            <a:endParaRPr lang="zh-CN" altLang="en-US"/>
          </a:p>
        </p:txBody>
      </p:sp>
    </p:spTree>
    <p:extLst>
      <p:ext uri="{BB962C8B-B14F-4D97-AF65-F5344CB8AC3E}">
        <p14:creationId xmlns:p14="http://schemas.microsoft.com/office/powerpoint/2010/main" val="577264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icrosoft YaHei Light" charset="-122"/>
                <a:ea typeface="Microsoft YaHei Light" charset="-122"/>
                <a:cs typeface="Microsoft YaHei Light" charset="-122"/>
              </a:rPr>
              <a:t>左边的报错信息告诉我们：</a:t>
            </a:r>
            <a:r>
              <a:rPr lang="en-US" altLang="zh-CN" sz="1200" dirty="0" smtClean="0">
                <a:latin typeface="Microsoft YaHei Light" charset="-122"/>
                <a:ea typeface="Microsoft YaHei Light" charset="-122"/>
                <a:cs typeface="Microsoft YaHei Light" charset="-122"/>
              </a:rPr>
              <a:t>"__</a:t>
            </a:r>
            <a:r>
              <a:rPr lang="en-US" altLang="zh-CN" sz="1200" dirty="0" err="1" smtClean="0">
                <a:latin typeface="Microsoft YaHei Light" charset="-122"/>
                <a:ea typeface="Microsoft YaHei Light" charset="-122"/>
                <a:cs typeface="Microsoft YaHei Light" charset="-122"/>
              </a:rPr>
              <a:t>init</a:t>
            </a:r>
            <a:r>
              <a:rPr lang="en-US" altLang="zh-CN" sz="1200" dirty="0" smtClean="0">
                <a:latin typeface="Microsoft YaHei Light" charset="-122"/>
                <a:ea typeface="Microsoft YaHei Light" charset="-122"/>
                <a:cs typeface="Microsoft YaHei Light" charset="-122"/>
              </a:rPr>
              <a:t>__"</a:t>
            </a:r>
            <a:r>
              <a:rPr lang="zh-CN" altLang="en-US" sz="1200" dirty="0" smtClean="0">
                <a:latin typeface="Microsoft YaHei Light" charset="-122"/>
                <a:ea typeface="Microsoft YaHei Light" charset="-122"/>
                <a:cs typeface="Microsoft YaHei Light" charset="-122"/>
              </a:rPr>
              <a:t>方法需要有</a:t>
            </a:r>
            <a:r>
              <a:rPr lang="en-US" altLang="zh-CN" sz="1200" dirty="0" smtClean="0">
                <a:latin typeface="Microsoft YaHei Light" charset="-122"/>
                <a:ea typeface="Microsoft YaHei Light" charset="-122"/>
                <a:cs typeface="Microsoft YaHei Light" charset="-122"/>
              </a:rPr>
              <a:t>3</a:t>
            </a:r>
            <a:r>
              <a:rPr lang="zh-CN" altLang="en-US" sz="1200" dirty="0" smtClean="0">
                <a:latin typeface="Microsoft YaHei Light" charset="-122"/>
                <a:ea typeface="Microsoft YaHei Light" charset="-122"/>
                <a:cs typeface="Microsoft YaHei Light" charset="-122"/>
              </a:rPr>
              <a:t>个参数（其中一个已经给定，即为</a:t>
            </a:r>
            <a:r>
              <a:rPr lang="en-US" altLang="zh-CN" sz="1200" dirty="0" smtClean="0">
                <a:latin typeface="Microsoft YaHei Light" charset="-122"/>
                <a:ea typeface="Microsoft YaHei Light" charset="-122"/>
                <a:cs typeface="Microsoft YaHei Light" charset="-122"/>
              </a:rPr>
              <a:t>"self"</a:t>
            </a:r>
            <a:r>
              <a:rPr lang="zh-CN" altLang="en-US" sz="1200" dirty="0" smtClean="0">
                <a:latin typeface="Microsoft YaHei Light" charset="-122"/>
                <a:ea typeface="Microsoft YaHei Light" charset="-122"/>
                <a:cs typeface="Microsoft YaHei Light" charset="-122"/>
              </a:rPr>
              <a:t>）。所以我们必须传入相应的</a:t>
            </a:r>
            <a:r>
              <a:rPr lang="en-US" altLang="zh-CN" sz="1200" dirty="0" smtClean="0">
                <a:latin typeface="Microsoft YaHei Light" charset="-122"/>
                <a:ea typeface="Microsoft YaHei Light" charset="-122"/>
                <a:cs typeface="Microsoft YaHei Light" charset="-122"/>
              </a:rPr>
              <a:t>"age"</a:t>
            </a:r>
            <a:r>
              <a:rPr lang="zh-CN" altLang="en-US" sz="1200" dirty="0" smtClean="0">
                <a:latin typeface="Microsoft YaHei Light" charset="-122"/>
                <a:ea typeface="Microsoft YaHei Light" charset="-122"/>
                <a:cs typeface="Microsoft YaHei Light" charset="-122"/>
              </a:rPr>
              <a:t>和</a:t>
            </a:r>
            <a:r>
              <a:rPr lang="en-US" altLang="zh-CN" sz="1200" dirty="0" smtClean="0">
                <a:latin typeface="Microsoft YaHei Light" charset="-122"/>
                <a:ea typeface="Microsoft YaHei Light" charset="-122"/>
                <a:cs typeface="Microsoft YaHei Light" charset="-122"/>
              </a:rPr>
              <a:t>"sex"</a:t>
            </a:r>
            <a:r>
              <a:rPr lang="zh-CN" altLang="en-US" sz="1200" dirty="0" smtClean="0">
                <a:latin typeface="Microsoft YaHei Light" charset="-122"/>
                <a:ea typeface="Microsoft YaHei Light" charset="-122"/>
                <a:cs typeface="Microsoft YaHei Light" charset="-122"/>
              </a:rPr>
              <a:t>参数</a:t>
            </a:r>
            <a:endParaRPr lang="zh-CN" altLang="en-US" sz="1200" dirty="0">
              <a:latin typeface="Microsoft YaHei Light" charset="-122"/>
              <a:ea typeface="Microsoft YaHei Light" charset="-122"/>
              <a:cs typeface="Microsoft YaHei Light" charset="-122"/>
            </a:endParaRP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25</a:t>
            </a:fld>
            <a:endParaRPr lang="zh-CN" altLang="en-US"/>
          </a:p>
        </p:txBody>
      </p:sp>
    </p:spTree>
    <p:extLst>
      <p:ext uri="{BB962C8B-B14F-4D97-AF65-F5344CB8AC3E}">
        <p14:creationId xmlns:p14="http://schemas.microsoft.com/office/powerpoint/2010/main" val="3043892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我们来详细说一下，上面代码中的第一句发生了什么：首先，</a:t>
            </a:r>
            <a:r>
              <a:rPr kumimoji="1" lang="en-US" altLang="zh-CN" sz="1200" dirty="0" smtClean="0"/>
              <a:t>Python</a:t>
            </a:r>
            <a:r>
              <a:rPr kumimoji="1" lang="zh-CN" altLang="en-US" sz="1200" dirty="0" smtClean="0"/>
              <a:t>解释器自动调用类的</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方法，并将</a:t>
            </a:r>
            <a:r>
              <a:rPr kumimoji="1" lang="en-US" altLang="zh-CN" sz="1200" dirty="0" smtClean="0"/>
              <a:t>"</a:t>
            </a:r>
            <a:r>
              <a:rPr kumimoji="1" lang="en-US" altLang="zh-CN" sz="1200" dirty="0" smtClean="0">
                <a:latin typeface="Monaco"/>
              </a:rPr>
              <a:t>self</a:t>
            </a:r>
            <a:r>
              <a:rPr kumimoji="1" lang="en-US" altLang="zh-CN" sz="1200" dirty="0" smtClean="0"/>
              <a:t>"</a:t>
            </a:r>
            <a:r>
              <a:rPr kumimoji="1" lang="zh-CN" altLang="en-US" sz="1200" dirty="0" smtClean="0"/>
              <a:t>、</a:t>
            </a:r>
            <a:r>
              <a:rPr kumimoji="1" lang="en-US" altLang="zh-CN" sz="1200" dirty="0" smtClean="0"/>
              <a:t>"18.0"</a:t>
            </a:r>
            <a:r>
              <a:rPr kumimoji="1" lang="zh-CN" altLang="en-US" sz="1200" dirty="0" smtClean="0"/>
              <a:t>和</a:t>
            </a:r>
            <a:r>
              <a:rPr kumimoji="1" lang="en-US" altLang="zh-CN" sz="1200" dirty="0" smtClean="0"/>
              <a:t>"‘M’"</a:t>
            </a:r>
            <a:r>
              <a:rPr kumimoji="1" lang="zh-CN" altLang="en-US" sz="1200" dirty="0" smtClean="0"/>
              <a:t>作为参数传入。</a:t>
            </a:r>
            <a:r>
              <a:rPr kumimoji="1" lang="en-US" altLang="zh-CN" sz="1200" dirty="0" smtClean="0"/>
              <a:t>"self"</a:t>
            </a:r>
            <a:r>
              <a:rPr kumimoji="1" lang="zh-CN" altLang="en-US" sz="1200" dirty="0" smtClean="0"/>
              <a:t>代表了实例</a:t>
            </a:r>
            <a:r>
              <a:rPr kumimoji="1" lang="en-US" altLang="zh-CN" sz="1200" dirty="0" smtClean="0"/>
              <a:t>"</a:t>
            </a:r>
            <a:r>
              <a:rPr kumimoji="1" lang="en-US" altLang="zh-CN" sz="1200" dirty="0" err="1" smtClean="0">
                <a:latin typeface="Monaco"/>
              </a:rPr>
              <a:t>student_a</a:t>
            </a:r>
            <a:r>
              <a:rPr kumimoji="1" lang="en-US" altLang="zh-CN" sz="1200" dirty="0" smtClean="0"/>
              <a:t>"</a:t>
            </a:r>
            <a:r>
              <a:rPr kumimoji="1" lang="zh-CN" altLang="en-US" sz="1200" dirty="0" smtClean="0"/>
              <a:t>本身，所以我们在</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方法中设置</a:t>
            </a:r>
            <a:r>
              <a:rPr kumimoji="1" lang="en-US" altLang="zh-CN" sz="1200" dirty="0" smtClean="0"/>
              <a:t>"</a:t>
            </a:r>
            <a:r>
              <a:rPr kumimoji="1" lang="en-US" altLang="zh-CN" sz="1200" dirty="0" err="1" smtClean="0">
                <a:latin typeface="Monaco"/>
              </a:rPr>
              <a:t>self.age</a:t>
            </a:r>
            <a:r>
              <a:rPr kumimoji="1" lang="en-US" altLang="zh-CN" sz="1200" dirty="0" smtClean="0"/>
              <a:t>"</a:t>
            </a:r>
            <a:r>
              <a:rPr kumimoji="1" lang="zh-CN" altLang="en-US" sz="1200" dirty="0" smtClean="0"/>
              <a:t>和</a:t>
            </a:r>
            <a:r>
              <a:rPr kumimoji="1" lang="en-US" altLang="zh-CN" sz="1200" dirty="0" smtClean="0"/>
              <a:t>"</a:t>
            </a:r>
            <a:r>
              <a:rPr kumimoji="1" lang="en-US" altLang="zh-CN" sz="1200" dirty="0" err="1" smtClean="0">
                <a:latin typeface="Monaco"/>
              </a:rPr>
              <a:t>self.sex</a:t>
            </a:r>
            <a:r>
              <a:rPr kumimoji="1" lang="en-US" altLang="zh-CN" sz="1200" dirty="0" smtClean="0"/>
              <a:t>"</a:t>
            </a:r>
            <a:r>
              <a:rPr kumimoji="1" lang="zh-CN" altLang="en-US" sz="1200" dirty="0" smtClean="0"/>
              <a:t>时，实际上我们是设置</a:t>
            </a:r>
            <a:r>
              <a:rPr kumimoji="1" lang="en-US" altLang="zh-CN" sz="1200" dirty="0" smtClean="0"/>
              <a:t>"</a:t>
            </a:r>
            <a:r>
              <a:rPr kumimoji="1" lang="en-US" altLang="zh-CN" sz="1200" dirty="0" err="1" smtClean="0">
                <a:latin typeface="Monaco"/>
              </a:rPr>
              <a:t>student_a.age</a:t>
            </a:r>
            <a:r>
              <a:rPr kumimoji="1" lang="en-US" altLang="zh-CN" sz="1200" dirty="0" smtClean="0"/>
              <a:t>"</a:t>
            </a:r>
            <a:r>
              <a:rPr kumimoji="1" lang="zh-CN" altLang="en-US" sz="1200" dirty="0" smtClean="0"/>
              <a:t>和</a:t>
            </a:r>
            <a:r>
              <a:rPr kumimoji="1" lang="en-US" altLang="zh-CN" sz="1200" dirty="0" smtClean="0"/>
              <a:t>”</a:t>
            </a:r>
            <a:r>
              <a:rPr kumimoji="1" lang="en-US" altLang="zh-CN" sz="1200" dirty="0" err="1" smtClean="0">
                <a:latin typeface="Monaco"/>
              </a:rPr>
              <a:t>student_a.sex</a:t>
            </a:r>
            <a:r>
              <a:rPr kumimoji="1" lang="en-US" altLang="zh-CN" sz="1200" dirty="0" smtClean="0"/>
              <a:t>"</a:t>
            </a:r>
            <a:r>
              <a:rPr kumimoji="1" lang="zh-CN" altLang="en-US" sz="1200" dirty="0" smtClean="0"/>
              <a:t>。初始化完毕之后，就剩下一个初始化完毕的</a:t>
            </a:r>
            <a:r>
              <a:rPr kumimoji="1" lang="en-US" altLang="zh-CN" sz="1200" dirty="0" smtClean="0">
                <a:latin typeface="Monaco"/>
              </a:rPr>
              <a:t>self</a:t>
            </a:r>
            <a:r>
              <a:rPr kumimoji="1" lang="zh-CN" altLang="en-US" sz="1200" dirty="0" smtClean="0"/>
              <a:t>传给对象名</a:t>
            </a:r>
            <a:r>
              <a:rPr kumimoji="1" lang="en-US" altLang="zh-CN" sz="1200" dirty="0" smtClean="0"/>
              <a:t>"</a:t>
            </a:r>
            <a:r>
              <a:rPr kumimoji="1" lang="en-US" altLang="zh-CN" sz="1200" dirty="0" err="1" smtClean="0">
                <a:latin typeface="Monaco"/>
              </a:rPr>
              <a:t>student_a</a:t>
            </a:r>
            <a:r>
              <a:rPr kumimoji="1" lang="en-US" altLang="zh-CN" sz="1200" dirty="0" smtClean="0"/>
              <a:t>"</a:t>
            </a:r>
            <a:r>
              <a:rPr kumimoji="1" lang="zh-CN" altLang="en-US" sz="1200" dirty="0" smtClean="0"/>
              <a:t>。</a:t>
            </a:r>
            <a:endParaRPr kumimoji="1" lang="en-US" altLang="zh-CN" sz="1200" dirty="0" smtClean="0"/>
          </a:p>
          <a:p>
            <a:pPr>
              <a:lnSpc>
                <a:spcPct val="150000"/>
              </a:lnSpc>
            </a:pPr>
            <a:r>
              <a:rPr kumimoji="1" lang="zh-CN" altLang="en-US" sz="1200" dirty="0" smtClean="0"/>
              <a:t>如果我们想建立一个新的高中生</a:t>
            </a:r>
            <a:r>
              <a:rPr kumimoji="1" lang="en-US" altLang="zh-CN" sz="1200" dirty="0" smtClean="0"/>
              <a:t>"</a:t>
            </a:r>
            <a:r>
              <a:rPr kumimoji="1" lang="en-US" altLang="zh-CN" sz="1200" dirty="0" err="1" smtClean="0">
                <a:latin typeface="Monaco"/>
              </a:rPr>
              <a:t>student_b</a:t>
            </a:r>
            <a:r>
              <a:rPr kumimoji="1" lang="en-US" altLang="zh-CN" sz="1200" dirty="0" smtClean="0"/>
              <a:t>",</a:t>
            </a:r>
            <a:r>
              <a:rPr kumimoji="1" lang="zh-CN" altLang="en-US" sz="1200" dirty="0" smtClean="0"/>
              <a:t>在实例化时，则我们在</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方法中设置的就是</a:t>
            </a:r>
            <a:r>
              <a:rPr kumimoji="1" lang="en-US" altLang="zh-CN" sz="1200" dirty="0" smtClean="0"/>
              <a:t>"</a:t>
            </a:r>
            <a:r>
              <a:rPr kumimoji="1" lang="en-US" altLang="zh-CN" sz="1200" dirty="0" err="1" smtClean="0">
                <a:latin typeface="Monaco"/>
              </a:rPr>
              <a:t>student_b.age</a:t>
            </a:r>
            <a:r>
              <a:rPr kumimoji="1" lang="en-US" altLang="zh-CN" sz="1200" dirty="0" smtClean="0"/>
              <a:t>"</a:t>
            </a:r>
            <a:r>
              <a:rPr kumimoji="1" lang="zh-CN" altLang="en-US" sz="1200" dirty="0" smtClean="0"/>
              <a:t>和</a:t>
            </a:r>
            <a:r>
              <a:rPr kumimoji="1" lang="en-US" altLang="zh-CN" sz="1200" dirty="0" smtClean="0"/>
              <a:t>"</a:t>
            </a:r>
            <a:r>
              <a:rPr kumimoji="1" lang="en-US" altLang="zh-CN" sz="1200" dirty="0" err="1" smtClean="0">
                <a:latin typeface="Monaco"/>
              </a:rPr>
              <a:t>student_b.sex</a:t>
            </a:r>
            <a:r>
              <a:rPr kumimoji="1" lang="en-US" altLang="zh-CN" sz="1200" dirty="0" smtClean="0"/>
              <a:t>"</a:t>
            </a:r>
            <a:r>
              <a:rPr kumimoji="1" lang="zh-CN" altLang="en-US" sz="1200" dirty="0" smtClean="0"/>
              <a:t>。然而，我们在定义方法时，不需要考虑具体的实例名字，因为我们在可以通过</a:t>
            </a:r>
            <a:r>
              <a:rPr kumimoji="1" lang="en-US" altLang="zh-CN" sz="1200" dirty="0" smtClean="0"/>
              <a:t>"</a:t>
            </a:r>
            <a:r>
              <a:rPr kumimoji="1" lang="en-US" altLang="zh-CN" sz="1200" dirty="0" smtClean="0">
                <a:latin typeface="Monaco"/>
              </a:rPr>
              <a:t>self</a:t>
            </a:r>
            <a:r>
              <a:rPr kumimoji="1" lang="en-US" altLang="zh-CN" sz="1200" dirty="0" smtClean="0"/>
              <a:t>"</a:t>
            </a:r>
            <a:r>
              <a:rPr kumimoji="1" lang="zh-CN" altLang="en-US" sz="1200" dirty="0" smtClean="0"/>
              <a:t>对实例进行设置。</a:t>
            </a:r>
          </a:p>
          <a:p>
            <a:pPr>
              <a:lnSpc>
                <a:spcPct val="150000"/>
              </a:lnSpc>
            </a:pPr>
            <a:endParaRPr kumimoji="1" lang="zh-CN" altLang="en-US"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26</a:t>
            </a:fld>
            <a:endParaRPr lang="zh-CN" altLang="en-US"/>
          </a:p>
        </p:txBody>
      </p:sp>
    </p:spTree>
    <p:extLst>
      <p:ext uri="{BB962C8B-B14F-4D97-AF65-F5344CB8AC3E}">
        <p14:creationId xmlns:p14="http://schemas.microsoft.com/office/powerpoint/2010/main" val="6622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到目前为止，我们在类中定义的方法只涉及到</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。但是我们还可以自定义其他的方法，对属性进行个性化操作。方法定义的方式与函数相同，但类中的方法与实例绑定。如果我们需要检测实例对象中的</a:t>
            </a:r>
            <a:r>
              <a:rPr kumimoji="1" lang="en-US" altLang="zh-CN" sz="1200" dirty="0" smtClean="0"/>
              <a:t>"</a:t>
            </a:r>
            <a:r>
              <a:rPr kumimoji="1" lang="en-US" altLang="zh-CN" sz="1200" dirty="0" smtClean="0">
                <a:latin typeface="Monaco"/>
              </a:rPr>
              <a:t>age</a:t>
            </a:r>
            <a:r>
              <a:rPr kumimoji="1" lang="en-US" altLang="zh-CN" sz="1200" dirty="0" smtClean="0"/>
              <a:t>"</a:t>
            </a:r>
            <a:r>
              <a:rPr kumimoji="1" lang="zh-CN" altLang="en-US" sz="1200" dirty="0" smtClean="0"/>
              <a:t>属性是否为缺省值，则可以自定义相应的方法，比如</a:t>
            </a:r>
            <a:r>
              <a:rPr kumimoji="1" lang="en-US" altLang="zh-CN" sz="1200" dirty="0" smtClean="0"/>
              <a:t>"</a:t>
            </a:r>
            <a:r>
              <a:rPr kumimoji="1" lang="en-US" altLang="zh-CN" sz="1200" dirty="0" err="1" smtClean="0">
                <a:latin typeface="Monaco"/>
              </a:rPr>
              <a:t>missing_detecting</a:t>
            </a:r>
            <a:r>
              <a:rPr kumimoji="1" lang="en-US" altLang="zh-CN" sz="1200" dirty="0" smtClean="0"/>
              <a:t>"</a:t>
            </a:r>
            <a:r>
              <a:rPr kumimoji="1" lang="zh-CN" altLang="en-US" sz="1200" dirty="0" smtClean="0"/>
              <a:t>方法：在该方法中，我们判断 </a:t>
            </a:r>
            <a:r>
              <a:rPr kumimoji="1" lang="en-US" altLang="zh-CN" sz="1200" dirty="0" err="1" smtClean="0">
                <a:latin typeface="Monaco"/>
              </a:rPr>
              <a:t>self.age</a:t>
            </a:r>
            <a:r>
              <a:rPr kumimoji="1" lang="zh-CN" altLang="en-US" sz="1200" dirty="0" smtClean="0"/>
              <a:t> 是否等于缺失值 ，如果相等，则打印提示语句 </a:t>
            </a:r>
            <a:r>
              <a:rPr kumimoji="1" lang="en-US" altLang="zh-CN" sz="1200" dirty="0" smtClean="0">
                <a:latin typeface="Monaco"/>
              </a:rPr>
              <a:t>This is a missing value</a:t>
            </a:r>
            <a:r>
              <a:rPr kumimoji="1" lang="zh-CN" altLang="en-US" sz="1200" dirty="0" smtClean="0"/>
              <a:t>，否则打印提示语句 </a:t>
            </a:r>
            <a:r>
              <a:rPr kumimoji="1" lang="en-US" altLang="zh-CN" sz="1200" dirty="0" smtClean="0">
                <a:latin typeface="Monaco"/>
              </a:rPr>
              <a:t>This is not a missing value</a:t>
            </a:r>
            <a:endParaRPr kumimoji="1"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smtClean="0">
              <a:latin typeface="Monaco" charset="0"/>
              <a:ea typeface="Monaco" charset="0"/>
              <a:cs typeface="Monaco" charset="0"/>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27</a:t>
            </a:fld>
            <a:endParaRPr lang="zh-CN" altLang="en-US"/>
          </a:p>
        </p:txBody>
      </p:sp>
    </p:spTree>
    <p:extLst>
      <p:ext uri="{BB962C8B-B14F-4D97-AF65-F5344CB8AC3E}">
        <p14:creationId xmlns:p14="http://schemas.microsoft.com/office/powerpoint/2010/main" val="2316184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自定义的</a:t>
            </a:r>
            <a:r>
              <a:rPr kumimoji="1" lang="en-US" altLang="zh-CN" sz="1200" dirty="0" smtClean="0"/>
              <a:t>"</a:t>
            </a:r>
            <a:r>
              <a:rPr kumimoji="1" lang="en-US" altLang="zh-CN" sz="1200" dirty="0" err="1" smtClean="0">
                <a:latin typeface="Monaco"/>
              </a:rPr>
              <a:t>missing_detecting</a:t>
            </a:r>
            <a:r>
              <a:rPr kumimoji="1" lang="en-US" altLang="zh-CN" sz="1200" dirty="0" smtClean="0"/>
              <a:t>"</a:t>
            </a:r>
            <a:r>
              <a:rPr kumimoji="1" lang="zh-CN" altLang="en-US" sz="1200" dirty="0" smtClean="0"/>
              <a:t>方法与</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方法不同，它并不会在创建对象的时候就自动调用，而需要我们在程序中主动调用，如上面的</a:t>
            </a:r>
            <a:r>
              <a:rPr kumimoji="1" lang="en-US" altLang="zh-CN" sz="1200" dirty="0" smtClean="0"/>
              <a:t>"</a:t>
            </a:r>
            <a:r>
              <a:rPr kumimoji="1" lang="en-US" altLang="zh-CN" sz="1200" dirty="0" err="1" smtClean="0"/>
              <a:t>student_a.missing_detecting</a:t>
            </a:r>
            <a:r>
              <a:rPr kumimoji="1" lang="en-US" altLang="zh-CN" sz="1200" dirty="0" smtClean="0"/>
              <a:t>()"</a:t>
            </a:r>
            <a:r>
              <a:rPr kumimoji="1" lang="zh-CN" altLang="en-US" sz="1200" dirty="0" smtClean="0"/>
              <a:t>。因此，类似</a:t>
            </a:r>
            <a:r>
              <a:rPr kumimoji="1" lang="en-US" altLang="zh-CN" sz="1200" dirty="0" smtClean="0"/>
              <a:t>"</a:t>
            </a:r>
            <a:r>
              <a:rPr kumimoji="1" lang="en-US" altLang="zh-CN" sz="1200" dirty="0" err="1" smtClean="0">
                <a:latin typeface="Monaco"/>
              </a:rPr>
              <a:t>missing_detecting</a:t>
            </a:r>
            <a:r>
              <a:rPr kumimoji="1" lang="en-US" altLang="zh-CN" sz="1200" dirty="0" smtClean="0"/>
              <a:t>"</a:t>
            </a:r>
            <a:r>
              <a:rPr kumimoji="1" lang="zh-CN" altLang="en-US" sz="1200" dirty="0" smtClean="0"/>
              <a:t>的这种自定义方法也称作实例方法。</a:t>
            </a:r>
            <a:endParaRPr kumimoji="1" lang="en-US" altLang="zh-CN" sz="1200" dirty="0" smtClean="0"/>
          </a:p>
          <a:p>
            <a:pPr>
              <a:lnSpc>
                <a:spcPct val="150000"/>
              </a:lnSpc>
            </a:pPr>
            <a:r>
              <a:rPr kumimoji="1" lang="zh-CN" altLang="en-US" sz="1200" dirty="0" smtClean="0"/>
              <a:t>概括地说，在一个类里定义了一个实例方法，则这个类的每个对象都可以执行这个实例方法。但是这个类本身没办法执行这个实例方法。就像每个高中生都可以改变自己的姓氏，但是“高中生”本身没办法改变自己的姓氏。</a:t>
            </a:r>
          </a:p>
          <a:p>
            <a:endParaRPr kumimoji="1" lang="en-US" altLang="zh-CN" dirty="0" smtClean="0"/>
          </a:p>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28</a:t>
            </a:fld>
            <a:endParaRPr lang="zh-CN" altLang="en-US"/>
          </a:p>
        </p:txBody>
      </p:sp>
    </p:spTree>
    <p:extLst>
      <p:ext uri="{BB962C8B-B14F-4D97-AF65-F5344CB8AC3E}">
        <p14:creationId xmlns:p14="http://schemas.microsoft.com/office/powerpoint/2010/main" val="1693615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线上有检测和去除异常值的实战演练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29</a:t>
            </a:fld>
            <a:endParaRPr lang="zh-CN" altLang="en-US"/>
          </a:p>
        </p:txBody>
      </p:sp>
    </p:spTree>
    <p:extLst>
      <p:ext uri="{BB962C8B-B14F-4D97-AF65-F5344CB8AC3E}">
        <p14:creationId xmlns:p14="http://schemas.microsoft.com/office/powerpoint/2010/main" val="2767226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30</a:t>
            </a:fld>
            <a:endParaRPr lang="zh-CN" altLang="en-US"/>
          </a:p>
        </p:txBody>
      </p:sp>
    </p:spTree>
    <p:extLst>
      <p:ext uri="{BB962C8B-B14F-4D97-AF65-F5344CB8AC3E}">
        <p14:creationId xmlns:p14="http://schemas.microsoft.com/office/powerpoint/2010/main" val="3316469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31</a:t>
            </a:fld>
            <a:endParaRPr lang="zh-CN" altLang="en-US"/>
          </a:p>
        </p:txBody>
      </p:sp>
    </p:spTree>
    <p:extLst>
      <p:ext uri="{BB962C8B-B14F-4D97-AF65-F5344CB8AC3E}">
        <p14:creationId xmlns:p14="http://schemas.microsoft.com/office/powerpoint/2010/main" val="4109145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32</a:t>
            </a:fld>
            <a:endParaRPr lang="zh-CN" altLang="en-US"/>
          </a:p>
        </p:txBody>
      </p:sp>
    </p:spTree>
    <p:extLst>
      <p:ext uri="{BB962C8B-B14F-4D97-AF65-F5344CB8AC3E}">
        <p14:creationId xmlns:p14="http://schemas.microsoft.com/office/powerpoint/2010/main" val="120160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该图描述了模块内的情况以及与其他模块的交互，即 模块的执行环境</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a:t>
            </a:fld>
            <a:endParaRPr lang="zh-CN" altLang="en-US"/>
          </a:p>
        </p:txBody>
      </p:sp>
    </p:spTree>
    <p:extLst>
      <p:ext uri="{BB962C8B-B14F-4D97-AF65-F5344CB8AC3E}">
        <p14:creationId xmlns:p14="http://schemas.microsoft.com/office/powerpoint/2010/main" val="3412179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33</a:t>
            </a:fld>
            <a:endParaRPr lang="zh-CN" altLang="en-US"/>
          </a:p>
        </p:txBody>
      </p:sp>
    </p:spTree>
    <p:extLst>
      <p:ext uri="{BB962C8B-B14F-4D97-AF65-F5344CB8AC3E}">
        <p14:creationId xmlns:p14="http://schemas.microsoft.com/office/powerpoint/2010/main" val="3101634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__xxx__</a:t>
            </a:r>
            <a:endParaRPr lang="zh-CN" altLang="en-US" dirty="0" smtClean="0"/>
          </a:p>
          <a:p>
            <a:endParaRPr lang="en-US" altLang="zh-CN" dirty="0" smtClean="0"/>
          </a:p>
          <a:p>
            <a:r>
              <a:rPr lang="zh-CN" altLang="en-US" dirty="0" smtClean="0"/>
              <a:t>强烈建议你不要</a:t>
            </a:r>
            <a:r>
              <a:rPr kumimoji="1" lang="en-US" altLang="zh-CN" sz="1200" dirty="0" smtClean="0"/>
              <a:t>_</a:t>
            </a:r>
            <a:r>
              <a:rPr kumimoji="1" lang="zh-CN" altLang="en-US" sz="1200" dirty="0" smtClean="0">
                <a:latin typeface="Monaco" charset="0"/>
                <a:ea typeface="Monaco" charset="0"/>
                <a:cs typeface="Monaco" charset="0"/>
              </a:rPr>
              <a:t>类名</a:t>
            </a:r>
            <a:r>
              <a:rPr kumimoji="1" lang="en-US" altLang="zh-CN" sz="1200" dirty="0" smtClean="0">
                <a:latin typeface="Monaco" charset="0"/>
                <a:ea typeface="Monaco" charset="0"/>
                <a:cs typeface="Monaco" charset="0"/>
              </a:rPr>
              <a:t>+</a:t>
            </a:r>
            <a:r>
              <a:rPr kumimoji="1" lang="zh-CN" altLang="en-US" sz="1200" smtClean="0">
                <a:latin typeface="Monaco" charset="0"/>
                <a:ea typeface="Monaco" charset="0"/>
                <a:cs typeface="Monaco" charset="0"/>
              </a:rPr>
              <a:t>私有变量</a:t>
            </a:r>
            <a:r>
              <a:rPr lang="zh-CN" altLang="en-US" smtClean="0"/>
              <a:t>，</a:t>
            </a:r>
            <a:r>
              <a:rPr lang="zh-CN" altLang="en-US" dirty="0" smtClean="0"/>
              <a:t>因为不同版本的</a:t>
            </a:r>
            <a:r>
              <a:rPr lang="en-US" altLang="zh-CN" dirty="0" smtClean="0"/>
              <a:t>Python</a:t>
            </a:r>
            <a:r>
              <a:rPr lang="zh-CN" altLang="en-US" dirty="0" smtClean="0"/>
              <a:t>解释器可能会把</a:t>
            </a:r>
            <a:r>
              <a:rPr lang="en-US" altLang="zh-CN" dirty="0" smtClean="0"/>
              <a:t>__age</a:t>
            </a:r>
            <a:r>
              <a:rPr lang="zh-CN" altLang="en-US" dirty="0" smtClean="0"/>
              <a:t>改成不同的变量名。</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总的来说就是，</a:t>
            </a:r>
            <a:r>
              <a:rPr lang="en-US" altLang="zh-CN" dirty="0" smtClean="0"/>
              <a:t>Python</a:t>
            </a:r>
            <a:r>
              <a:rPr lang="zh-CN" altLang="en-US" dirty="0" smtClean="0"/>
              <a:t>本身没有任何机制阻止你干坏事，一切全靠自觉。</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你也许会问，原先那种直接通过也可以修改啊，为什么要定义一个方法大费周折？因为在方法中，可以对参数做检查，避免传入无效的参数：</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34</a:t>
            </a:fld>
            <a:endParaRPr lang="zh-CN" altLang="en-US"/>
          </a:p>
        </p:txBody>
      </p:sp>
    </p:spTree>
    <p:extLst>
      <p:ext uri="{BB962C8B-B14F-4D97-AF65-F5344CB8AC3E}">
        <p14:creationId xmlns:p14="http://schemas.microsoft.com/office/powerpoint/2010/main" val="648168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35</a:t>
            </a:fld>
            <a:endParaRPr lang="zh-CN" altLang="en-US"/>
          </a:p>
        </p:txBody>
      </p:sp>
    </p:spTree>
    <p:extLst>
      <p:ext uri="{BB962C8B-B14F-4D97-AF65-F5344CB8AC3E}">
        <p14:creationId xmlns:p14="http://schemas.microsoft.com/office/powerpoint/2010/main" val="965689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例如，我们可以定义“人类”这个类，包含姓名、身高等属性；“人类”有两个子类“学生”、“老师”，“学生”。“学生”有属性“学号”、“成绩”，老师有属性“工作号”、“科目”等等。每一个“学生”的实例，自然拥有“学生”的属性“学号”、“成绩”，以及其父类“人类”的属性“学号”、“成绩”等等。</a:t>
            </a:r>
            <a:endParaRPr kumimoji="1" lang="en-US" altLang="zh-CN" sz="1200" dirty="0" smtClean="0"/>
          </a:p>
          <a:p>
            <a:pPr>
              <a:lnSpc>
                <a:spcPct val="150000"/>
              </a:lnSpc>
            </a:pPr>
            <a:r>
              <a:rPr kumimoji="1" lang="zh-CN" altLang="en-US" sz="1200" dirty="0" smtClean="0"/>
              <a:t>类可以根据继承关系形成一棵树状的结构，每个节点代表一个类。任何一个叶节点（类）的实例，具有叶节点直到根节点的路径上所有类的属性！</a:t>
            </a:r>
            <a:endParaRPr kumimoji="1"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36</a:t>
            </a:fld>
            <a:endParaRPr lang="zh-CN" altLang="en-US"/>
          </a:p>
        </p:txBody>
      </p:sp>
    </p:spTree>
    <p:extLst>
      <p:ext uri="{BB962C8B-B14F-4D97-AF65-F5344CB8AC3E}">
        <p14:creationId xmlns:p14="http://schemas.microsoft.com/office/powerpoint/2010/main" val="2800842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37</a:t>
            </a:fld>
            <a:endParaRPr lang="zh-CN" altLang="en-US"/>
          </a:p>
        </p:txBody>
      </p:sp>
    </p:spTree>
    <p:extLst>
      <p:ext uri="{BB962C8B-B14F-4D97-AF65-F5344CB8AC3E}">
        <p14:creationId xmlns:p14="http://schemas.microsoft.com/office/powerpoint/2010/main" val="3182622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要注意的是，如果子类也定义了同名的方法，则会覆盖父类的方法。</a:t>
            </a:r>
            <a:endParaRPr kumimoji="1"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rgbClr val="FF0000"/>
                </a:solidFill>
              </a:rPr>
              <a:t>在上面的例子中，子类无初始化</a:t>
            </a:r>
            <a:r>
              <a:rPr kumimoji="1" lang="en-US" altLang="zh-CN" sz="1200" dirty="0" smtClean="0">
                <a:solidFill>
                  <a:srgbClr val="FF0000"/>
                </a:solidFill>
              </a:rPr>
              <a:t>“__</a:t>
            </a:r>
            <a:r>
              <a:rPr kumimoji="1" lang="en-US" altLang="zh-CN" sz="1100" dirty="0" err="1" smtClean="0">
                <a:solidFill>
                  <a:srgbClr val="FF0000"/>
                </a:solidFill>
                <a:latin typeface="Monaco"/>
              </a:rPr>
              <a:t>init</a:t>
            </a:r>
            <a:r>
              <a:rPr kumimoji="1" lang="en-US" altLang="zh-CN" sz="1200" dirty="0" smtClean="0">
                <a:solidFill>
                  <a:srgbClr val="FF0000"/>
                </a:solidFill>
              </a:rPr>
              <a:t>__”</a:t>
            </a:r>
            <a:r>
              <a:rPr kumimoji="1" lang="zh-CN" altLang="en-US" sz="1200" dirty="0" smtClean="0">
                <a:solidFill>
                  <a:srgbClr val="FF0000"/>
                </a:solidFill>
              </a:rPr>
              <a:t>方法，所以在创建实例时，会自动调用父类的</a:t>
            </a:r>
            <a:r>
              <a:rPr kumimoji="1" lang="en-US" altLang="zh-CN" sz="1200" dirty="0" smtClean="0">
                <a:solidFill>
                  <a:srgbClr val="FF0000"/>
                </a:solidFill>
              </a:rPr>
              <a:t>“__</a:t>
            </a:r>
            <a:r>
              <a:rPr kumimoji="1" lang="en-US" altLang="zh-CN" sz="1100" dirty="0" err="1" smtClean="0">
                <a:solidFill>
                  <a:srgbClr val="FF0000"/>
                </a:solidFill>
                <a:latin typeface="Monaco"/>
              </a:rPr>
              <a:t>init</a:t>
            </a:r>
            <a:r>
              <a:rPr kumimoji="1" lang="en-US" altLang="zh-CN" sz="1200" dirty="0" smtClean="0">
                <a:solidFill>
                  <a:srgbClr val="FF0000"/>
                </a:solidFill>
              </a:rPr>
              <a:t>__”</a:t>
            </a:r>
            <a:r>
              <a:rPr kumimoji="1" lang="zh-CN" altLang="en-US" sz="1200" dirty="0" smtClean="0">
                <a:solidFill>
                  <a:srgbClr val="FF0000"/>
                </a:solidFill>
              </a:rPr>
              <a:t>方法，因此子类的实例也会有父类的属性</a:t>
            </a:r>
            <a:endParaRPr kumimoji="1"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38</a:t>
            </a:fld>
            <a:endParaRPr lang="zh-CN" altLang="en-US"/>
          </a:p>
        </p:txBody>
      </p:sp>
    </p:spTree>
    <p:extLst>
      <p:ext uri="{BB962C8B-B14F-4D97-AF65-F5344CB8AC3E}">
        <p14:creationId xmlns:p14="http://schemas.microsoft.com/office/powerpoint/2010/main" val="389671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solidFill>
                  <a:srgbClr val="FF0000"/>
                </a:solidFill>
              </a:rPr>
              <a:t>在调用实例方法时，系统会首先从子类中查找有没有该实例方法，如果存在，那就运行该方法，如果不存在，那么就从其上一级类，也就是其继承的父类中查找该方法，所以在调用实例方法时，子类的优先级最高，属性亦是如此</a:t>
            </a:r>
            <a:r>
              <a:rPr kumimoji="1" lang="zh-CN" altLang="en-US" sz="1200" dirty="0" smtClean="0"/>
              <a:t>。</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39</a:t>
            </a:fld>
            <a:endParaRPr lang="zh-CN" altLang="en-US"/>
          </a:p>
        </p:txBody>
      </p:sp>
    </p:spTree>
    <p:extLst>
      <p:ext uri="{BB962C8B-B14F-4D97-AF65-F5344CB8AC3E}">
        <p14:creationId xmlns:p14="http://schemas.microsoft.com/office/powerpoint/2010/main" val="3184196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47</a:t>
            </a:fld>
            <a:endParaRPr lang="zh-CN" altLang="en-US"/>
          </a:p>
        </p:txBody>
      </p:sp>
    </p:spTree>
    <p:extLst>
      <p:ext uri="{BB962C8B-B14F-4D97-AF65-F5344CB8AC3E}">
        <p14:creationId xmlns:p14="http://schemas.microsoft.com/office/powerpoint/2010/main" val="2357603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48</a:t>
            </a:fld>
            <a:endParaRPr lang="zh-CN" altLang="en-US"/>
          </a:p>
        </p:txBody>
      </p:sp>
    </p:spTree>
    <p:extLst>
      <p:ext uri="{BB962C8B-B14F-4D97-AF65-F5344CB8AC3E}">
        <p14:creationId xmlns:p14="http://schemas.microsoft.com/office/powerpoint/2010/main" val="4844171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49</a:t>
            </a:fld>
            <a:endParaRPr lang="zh-CN" altLang="en-US"/>
          </a:p>
        </p:txBody>
      </p:sp>
    </p:spTree>
    <p:extLst>
      <p:ext uri="{BB962C8B-B14F-4D97-AF65-F5344CB8AC3E}">
        <p14:creationId xmlns:p14="http://schemas.microsoft.com/office/powerpoint/2010/main" val="2711757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6</a:t>
            </a:fld>
            <a:endParaRPr lang="zh-CN" altLang="en-US"/>
          </a:p>
        </p:txBody>
      </p:sp>
    </p:spTree>
    <p:extLst>
      <p:ext uri="{BB962C8B-B14F-4D97-AF65-F5344CB8AC3E}">
        <p14:creationId xmlns:p14="http://schemas.microsoft.com/office/powerpoint/2010/main" val="4051275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50</a:t>
            </a:fld>
            <a:endParaRPr lang="zh-CN" altLang="en-US"/>
          </a:p>
        </p:txBody>
      </p:sp>
    </p:spTree>
    <p:extLst>
      <p:ext uri="{BB962C8B-B14F-4D97-AF65-F5344CB8AC3E}">
        <p14:creationId xmlns:p14="http://schemas.microsoft.com/office/powerpoint/2010/main" val="1610414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FF0000"/>
                </a:solidFill>
              </a:rPr>
              <a:t>我们来简单分析一下这三个样本。第一行代表的毕业生是一名男生，他有</a:t>
            </a:r>
            <a:r>
              <a:rPr lang="en-US" altLang="zh-CN" sz="1200" dirty="0" smtClean="0">
                <a:solidFill>
                  <a:srgbClr val="FF0000"/>
                </a:solidFill>
              </a:rPr>
              <a:t>7</a:t>
            </a:r>
            <a:r>
              <a:rPr lang="zh-CN" altLang="en-US" sz="1200" dirty="0" smtClean="0">
                <a:solidFill>
                  <a:srgbClr val="FF0000"/>
                </a:solidFill>
              </a:rPr>
              <a:t>个好友，在他的社交网络中，只有</a:t>
            </a:r>
            <a:r>
              <a:rPr lang="en-US" altLang="zh-CN" sz="1200" dirty="0" smtClean="0">
                <a:solidFill>
                  <a:srgbClr val="FF0000"/>
                </a:solidFill>
              </a:rPr>
              <a:t>"dance"</a:t>
            </a:r>
            <a:r>
              <a:rPr lang="zh-CN" altLang="en-US" sz="1200" dirty="0" smtClean="0">
                <a:solidFill>
                  <a:srgbClr val="FF0000"/>
                </a:solidFill>
              </a:rPr>
              <a:t>出现过一次，我们猜测他是一个不经常在社交平台发布状态的人。第二行代表的毕业生是一名女生，这位女生好友数为</a:t>
            </a:r>
            <a:r>
              <a:rPr lang="en-US" altLang="zh-CN" sz="1200" dirty="0" smtClean="0">
                <a:solidFill>
                  <a:srgbClr val="FF0000"/>
                </a:solidFill>
              </a:rPr>
              <a:t>0</a:t>
            </a:r>
            <a:r>
              <a:rPr lang="zh-CN" altLang="en-US" sz="1200" dirty="0" smtClean="0">
                <a:solidFill>
                  <a:srgbClr val="FF0000"/>
                </a:solidFill>
              </a:rPr>
              <a:t>，但是她的</a:t>
            </a:r>
            <a:r>
              <a:rPr lang="en-US" altLang="zh-CN" sz="1200" dirty="0" smtClean="0">
                <a:solidFill>
                  <a:srgbClr val="FF0000"/>
                </a:solidFill>
              </a:rPr>
              <a:t>"football"</a:t>
            </a:r>
            <a:r>
              <a:rPr lang="zh-CN" altLang="en-US" sz="1200" dirty="0" smtClean="0">
                <a:solidFill>
                  <a:srgbClr val="FF0000"/>
                </a:solidFill>
              </a:rPr>
              <a:t>、</a:t>
            </a:r>
            <a:r>
              <a:rPr lang="en-US" altLang="zh-CN" sz="1200" dirty="0" smtClean="0">
                <a:solidFill>
                  <a:srgbClr val="FF0000"/>
                </a:solidFill>
              </a:rPr>
              <a:t>"cute"</a:t>
            </a:r>
            <a:r>
              <a:rPr lang="zh-CN" altLang="en-US" sz="1200" dirty="0" smtClean="0">
                <a:solidFill>
                  <a:srgbClr val="FF0000"/>
                </a:solidFill>
              </a:rPr>
              <a:t>、</a:t>
            </a:r>
            <a:r>
              <a:rPr lang="en-US" altLang="zh-CN" sz="1200" dirty="0" smtClean="0">
                <a:solidFill>
                  <a:srgbClr val="FF0000"/>
                </a:solidFill>
              </a:rPr>
              <a:t>"music"</a:t>
            </a:r>
            <a:r>
              <a:rPr lang="zh-CN" altLang="en-US" sz="1200" dirty="0" smtClean="0">
                <a:solidFill>
                  <a:srgbClr val="FF0000"/>
                </a:solidFill>
              </a:rPr>
              <a:t>、</a:t>
            </a:r>
            <a:r>
              <a:rPr lang="en-US" altLang="zh-CN" sz="1200" dirty="0" smtClean="0">
                <a:solidFill>
                  <a:srgbClr val="FF0000"/>
                </a:solidFill>
              </a:rPr>
              <a:t>"rock"</a:t>
            </a:r>
            <a:r>
              <a:rPr lang="zh-CN" altLang="en-US" sz="1200" dirty="0" smtClean="0">
                <a:solidFill>
                  <a:srgbClr val="FF0000"/>
                </a:solidFill>
              </a:rPr>
              <a:t>、</a:t>
            </a:r>
            <a:r>
              <a:rPr lang="en-US" altLang="zh-CN" sz="1200" dirty="0" smtClean="0">
                <a:solidFill>
                  <a:srgbClr val="FF0000"/>
                </a:solidFill>
              </a:rPr>
              <a:t>"god"</a:t>
            </a:r>
            <a:r>
              <a:rPr lang="zh-CN" altLang="en-US" sz="1200" dirty="0" smtClean="0">
                <a:solidFill>
                  <a:srgbClr val="FF0000"/>
                </a:solidFill>
              </a:rPr>
              <a:t>、</a:t>
            </a:r>
            <a:r>
              <a:rPr lang="en-US" altLang="zh-CN" sz="1200" dirty="0" smtClean="0">
                <a:solidFill>
                  <a:srgbClr val="FF0000"/>
                </a:solidFill>
              </a:rPr>
              <a:t>"hair"</a:t>
            </a:r>
            <a:r>
              <a:rPr lang="zh-CN" altLang="en-US" sz="1200" dirty="0" smtClean="0">
                <a:solidFill>
                  <a:srgbClr val="FF0000"/>
                </a:solidFill>
              </a:rPr>
              <a:t>、</a:t>
            </a:r>
            <a:r>
              <a:rPr lang="en-US" altLang="zh-CN" sz="1200" dirty="0" smtClean="0">
                <a:solidFill>
                  <a:srgbClr val="FF0000"/>
                </a:solidFill>
              </a:rPr>
              <a:t>"dress"</a:t>
            </a:r>
            <a:r>
              <a:rPr lang="zh-CN" altLang="en-US" sz="1200" dirty="0" smtClean="0">
                <a:solidFill>
                  <a:srgbClr val="FF0000"/>
                </a:solidFill>
              </a:rPr>
              <a:t>和</a:t>
            </a:r>
            <a:r>
              <a:rPr lang="en-US" altLang="zh-CN" sz="1200" dirty="0" smtClean="0">
                <a:solidFill>
                  <a:srgbClr val="FF0000"/>
                </a:solidFill>
              </a:rPr>
              <a:t>"mall"</a:t>
            </a:r>
            <a:r>
              <a:rPr lang="zh-CN" altLang="en-US" sz="1200" dirty="0" smtClean="0">
                <a:solidFill>
                  <a:srgbClr val="FF0000"/>
                </a:solidFill>
              </a:rPr>
              <a:t>的词频分别</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2</a:t>
            </a:r>
            <a:r>
              <a:rPr lang="zh-CN" altLang="en-US" sz="1200" dirty="0" smtClean="0">
                <a:solidFill>
                  <a:srgbClr val="FF0000"/>
                </a:solidFill>
              </a:rPr>
              <a:t>、</a:t>
            </a:r>
            <a:r>
              <a:rPr lang="en-US" altLang="zh-CN" sz="1200" dirty="0" smtClean="0">
                <a:solidFill>
                  <a:srgbClr val="FF0000"/>
                </a:solidFill>
              </a:rPr>
              <a:t>2</a:t>
            </a:r>
            <a:r>
              <a:rPr lang="zh-CN" altLang="en-US" sz="1200" dirty="0" smtClean="0">
                <a:solidFill>
                  <a:srgbClr val="FF0000"/>
                </a:solidFill>
              </a:rPr>
              <a:t>、</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6</a:t>
            </a:r>
            <a:r>
              <a:rPr lang="zh-CN" altLang="en-US" sz="1200" dirty="0" smtClean="0">
                <a:solidFill>
                  <a:srgbClr val="FF0000"/>
                </a:solidFill>
              </a:rPr>
              <a:t>、</a:t>
            </a:r>
            <a:r>
              <a:rPr lang="en-US" altLang="zh-CN" sz="1200" dirty="0" smtClean="0">
                <a:solidFill>
                  <a:srgbClr val="FF0000"/>
                </a:solidFill>
              </a:rPr>
              <a:t>4</a:t>
            </a:r>
            <a:r>
              <a:rPr lang="zh-CN" altLang="en-US" sz="1200" dirty="0" smtClean="0">
                <a:solidFill>
                  <a:srgbClr val="FF0000"/>
                </a:solidFill>
              </a:rPr>
              <a:t>和</a:t>
            </a:r>
            <a:r>
              <a:rPr lang="en-US" altLang="zh-CN" sz="1200" dirty="0" smtClean="0">
                <a:solidFill>
                  <a:srgbClr val="FF0000"/>
                </a:solidFill>
              </a:rPr>
              <a:t>1</a:t>
            </a:r>
            <a:r>
              <a:rPr lang="zh-CN" altLang="en-US" sz="1200" dirty="0" smtClean="0">
                <a:solidFill>
                  <a:srgbClr val="FF0000"/>
                </a:solidFill>
              </a:rPr>
              <a:t>，我们猜测这位女生可能是一个追星的人，她喜欢一些球星和摇滚歌手，并且这位女生对时尚方面也很感兴趣，我们可以回想一下我们的社交网络中有没有这样的女生，或许我们也可以对号入座。第三位男生的好友数达到了惊人的</a:t>
            </a:r>
            <a:r>
              <a:rPr lang="en-US" altLang="zh-CN" sz="1200" dirty="0" smtClean="0">
                <a:solidFill>
                  <a:srgbClr val="FF0000"/>
                </a:solidFill>
              </a:rPr>
              <a:t>69</a:t>
            </a:r>
            <a:r>
              <a:rPr lang="zh-CN" altLang="en-US" sz="1200" dirty="0" smtClean="0">
                <a:solidFill>
                  <a:srgbClr val="FF0000"/>
                </a:solidFill>
              </a:rPr>
              <a:t>，他的</a:t>
            </a:r>
            <a:r>
              <a:rPr lang="en-US" altLang="zh-CN" sz="1200" dirty="0" smtClean="0">
                <a:solidFill>
                  <a:srgbClr val="FF0000"/>
                </a:solidFill>
              </a:rPr>
              <a:t>"football"</a:t>
            </a:r>
            <a:r>
              <a:rPr lang="zh-CN" altLang="en-US" sz="1200" dirty="0" smtClean="0">
                <a:solidFill>
                  <a:srgbClr val="FF0000"/>
                </a:solidFill>
              </a:rPr>
              <a:t>、</a:t>
            </a:r>
            <a:r>
              <a:rPr lang="en-US" altLang="zh-CN" sz="1200" dirty="0" smtClean="0">
                <a:solidFill>
                  <a:srgbClr val="FF0000"/>
                </a:solidFill>
              </a:rPr>
              <a:t>"band"</a:t>
            </a:r>
            <a:r>
              <a:rPr lang="zh-CN" altLang="en-US" sz="1200" dirty="0" smtClean="0">
                <a:solidFill>
                  <a:srgbClr val="FF0000"/>
                </a:solidFill>
              </a:rPr>
              <a:t>、</a:t>
            </a:r>
            <a:r>
              <a:rPr lang="en-US" altLang="zh-CN" sz="1200" dirty="0" smtClean="0">
                <a:solidFill>
                  <a:srgbClr val="FF0000"/>
                </a:solidFill>
              </a:rPr>
              <a:t>"music"</a:t>
            </a:r>
            <a:r>
              <a:rPr lang="zh-CN" altLang="en-US" sz="1200" dirty="0" smtClean="0">
                <a:solidFill>
                  <a:srgbClr val="FF0000"/>
                </a:solidFill>
              </a:rPr>
              <a:t>和</a:t>
            </a:r>
            <a:r>
              <a:rPr lang="en-US" altLang="zh-CN" sz="1200" dirty="0" smtClean="0">
                <a:solidFill>
                  <a:srgbClr val="FF0000"/>
                </a:solidFill>
              </a:rPr>
              <a:t>"death"</a:t>
            </a:r>
            <a:r>
              <a:rPr lang="zh-CN" altLang="en-US" sz="1200" dirty="0" smtClean="0">
                <a:solidFill>
                  <a:srgbClr val="FF0000"/>
                </a:solidFill>
              </a:rPr>
              <a:t>的词频分别为</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"2"</a:t>
            </a:r>
            <a:r>
              <a:rPr lang="zh-CN" altLang="en-US" sz="1200" dirty="0" smtClean="0">
                <a:solidFill>
                  <a:srgbClr val="FF0000"/>
                </a:solidFill>
              </a:rPr>
              <a:t>、</a:t>
            </a:r>
            <a:r>
              <a:rPr lang="en-US" altLang="zh-CN" sz="1200" dirty="0" smtClean="0">
                <a:solidFill>
                  <a:srgbClr val="FF0000"/>
                </a:solidFill>
              </a:rPr>
              <a:t>"1"</a:t>
            </a:r>
            <a:r>
              <a:rPr lang="zh-CN" altLang="en-US" sz="1200" dirty="0" smtClean="0">
                <a:solidFill>
                  <a:srgbClr val="FF0000"/>
                </a:solidFill>
              </a:rPr>
              <a:t>和</a:t>
            </a:r>
            <a:r>
              <a:rPr lang="en-US" altLang="zh-CN" sz="1200" dirty="0" smtClean="0">
                <a:solidFill>
                  <a:srgbClr val="FF0000"/>
                </a:solidFill>
              </a:rPr>
              <a:t>"1"</a:t>
            </a:r>
            <a:r>
              <a:rPr lang="zh-CN" altLang="en-US" sz="1200" dirty="0" smtClean="0">
                <a:solidFill>
                  <a:srgbClr val="FF0000"/>
                </a:solidFill>
              </a:rPr>
              <a:t>，这种人就是我们常称的“交际草”，他可能是因为踢球很棒，或者是自己在学校经常参与乐队演出，所以会吸引许许多多的人关注他，并且成为他的朋友。</a:t>
            </a:r>
            <a:endParaRPr kumimoji="1" lang="zh-CN" altLang="en-US" sz="1200" dirty="0" smtClean="0">
              <a:solidFill>
                <a:srgbClr val="FF0000"/>
              </a:solidFill>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51</a:t>
            </a:fld>
            <a:endParaRPr lang="zh-CN" altLang="en-US"/>
          </a:p>
        </p:txBody>
      </p:sp>
    </p:spTree>
    <p:extLst>
      <p:ext uri="{BB962C8B-B14F-4D97-AF65-F5344CB8AC3E}">
        <p14:creationId xmlns:p14="http://schemas.microsoft.com/office/powerpoint/2010/main" val="3148611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观察发现，</a:t>
            </a:r>
            <a:r>
              <a:rPr kumimoji="1" lang="en-US" altLang="zh-CN" sz="1200" dirty="0" smtClean="0"/>
              <a:t>"</a:t>
            </a:r>
            <a:r>
              <a:rPr kumimoji="1" lang="en-US" altLang="zh-CN" sz="1400" dirty="0" smtClean="0">
                <a:latin typeface="Monaco"/>
              </a:rPr>
              <a:t>age</a:t>
            </a:r>
            <a:r>
              <a:rPr kumimoji="1" lang="en-US" altLang="zh-CN" sz="1200" dirty="0" smtClean="0"/>
              <a:t>"</a:t>
            </a:r>
            <a:r>
              <a:rPr kumimoji="1" lang="zh-CN" altLang="en-US" sz="1200" dirty="0" smtClean="0"/>
              <a:t>列表的第五个元素为</a:t>
            </a:r>
            <a:r>
              <a:rPr kumimoji="1" lang="en-US" altLang="zh-CN" sz="1200" dirty="0" smtClean="0"/>
              <a:t>"''",</a:t>
            </a:r>
            <a:r>
              <a:rPr kumimoji="1" lang="zh-CN" altLang="en-US" sz="1200" dirty="0" smtClean="0"/>
              <a:t>这种空的字符串表示该值为缺失值。缺失值的产生原因各种各样，比如数据录入的疏忽或者数据采集时未采集到该值等，都会导致缺失值的出现。缺失值的存在会影响数据分析结果，所以我们必须对其进行处理。在缺失值所占比例较小的时候，我们可以直接删除拥有缺失值的样本。</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52</a:t>
            </a:fld>
            <a:endParaRPr lang="zh-CN" altLang="en-US"/>
          </a:p>
        </p:txBody>
      </p:sp>
    </p:spTree>
    <p:extLst>
      <p:ext uri="{BB962C8B-B14F-4D97-AF65-F5344CB8AC3E}">
        <p14:creationId xmlns:p14="http://schemas.microsoft.com/office/powerpoint/2010/main" val="1344694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在这里，我们使用</a:t>
            </a:r>
            <a:r>
              <a:rPr kumimoji="1" lang="en-US" altLang="zh-CN" sz="1200" dirty="0" smtClean="0"/>
              <a:t>"</a:t>
            </a:r>
            <a:r>
              <a:rPr kumimoji="1" lang="en-US" altLang="zh-CN" sz="1200" dirty="0" smtClean="0">
                <a:latin typeface="Monaco"/>
              </a:rPr>
              <a:t>count</a:t>
            </a:r>
            <a:r>
              <a:rPr kumimoji="1" lang="en-US" altLang="zh-CN" sz="1200" dirty="0" smtClean="0"/>
              <a:t>"</a:t>
            </a:r>
            <a:r>
              <a:rPr kumimoji="1" lang="zh-CN" altLang="en-US" sz="1200" dirty="0" smtClean="0"/>
              <a:t>来存储缺失值的数量，用</a:t>
            </a:r>
            <a:r>
              <a:rPr kumimoji="1" lang="en-US" altLang="zh-CN" sz="1200" dirty="0" smtClean="0"/>
              <a:t>"</a:t>
            </a:r>
            <a:r>
              <a:rPr kumimoji="1" lang="en-US" altLang="zh-CN" sz="1200" dirty="0" smtClean="0">
                <a:latin typeface="Monaco"/>
              </a:rPr>
              <a:t>for</a:t>
            </a:r>
            <a:r>
              <a:rPr kumimoji="1" lang="en-US" altLang="zh-CN" sz="1200" dirty="0" smtClean="0"/>
              <a:t>"</a:t>
            </a:r>
            <a:r>
              <a:rPr kumimoji="1" lang="zh-CN" altLang="en-US" sz="1200" dirty="0" smtClean="0"/>
              <a:t>循环来遍历整个</a:t>
            </a:r>
            <a:r>
              <a:rPr kumimoji="1" lang="en-US" altLang="zh-CN" sz="1200" dirty="0" smtClean="0"/>
              <a:t>"</a:t>
            </a:r>
            <a:r>
              <a:rPr kumimoji="1" lang="en-US" altLang="zh-CN" sz="1200" dirty="0" smtClean="0">
                <a:latin typeface="Monaco"/>
              </a:rPr>
              <a:t>age</a:t>
            </a:r>
            <a:r>
              <a:rPr kumimoji="1" lang="en-US" altLang="zh-CN" sz="1200" dirty="0" smtClean="0"/>
              <a:t>"</a:t>
            </a:r>
            <a:r>
              <a:rPr kumimoji="1" lang="zh-CN" altLang="en-US" sz="1200" dirty="0" smtClean="0"/>
              <a:t>元素，然后使用</a:t>
            </a:r>
            <a:r>
              <a:rPr kumimoji="1" lang="en-US" altLang="zh-CN" sz="1200" dirty="0" smtClean="0"/>
              <a:t>"if"</a:t>
            </a:r>
            <a:r>
              <a:rPr kumimoji="1" lang="zh-CN" altLang="en-US" sz="1200" dirty="0" smtClean="0"/>
              <a:t>判断语句判断元素</a:t>
            </a:r>
            <a:r>
              <a:rPr kumimoji="1" lang="en-US" altLang="zh-CN" sz="1200" dirty="0" smtClean="0"/>
              <a:t>"</a:t>
            </a:r>
            <a:r>
              <a:rPr kumimoji="1" lang="en-US" altLang="zh-CN" sz="1200" dirty="0" smtClean="0">
                <a:latin typeface="Monaco"/>
              </a:rPr>
              <a:t>row</a:t>
            </a:r>
            <a:r>
              <a:rPr kumimoji="1" lang="en-US" altLang="zh-CN" sz="1200" dirty="0" smtClean="0"/>
              <a:t>"</a:t>
            </a:r>
            <a:r>
              <a:rPr kumimoji="1" lang="zh-CN" altLang="en-US" sz="1200" dirty="0" smtClean="0"/>
              <a:t>是否为缺失值</a:t>
            </a:r>
            <a:r>
              <a:rPr kumimoji="1" lang="en-US" altLang="zh-CN" sz="1200" dirty="0" smtClean="0"/>
              <a:t>"''"</a:t>
            </a:r>
            <a:r>
              <a:rPr kumimoji="1" lang="zh-CN" altLang="en-US" sz="1200" dirty="0" smtClean="0"/>
              <a:t>，如果是的话，就让</a:t>
            </a:r>
            <a:r>
              <a:rPr kumimoji="1" lang="en-US" altLang="zh-CN" sz="1200" dirty="0" smtClean="0"/>
              <a:t>"</a:t>
            </a:r>
            <a:r>
              <a:rPr kumimoji="1" lang="en-US" altLang="zh-CN" sz="1200" dirty="0" smtClean="0">
                <a:latin typeface="Monaco"/>
              </a:rPr>
              <a:t>count</a:t>
            </a:r>
            <a:r>
              <a:rPr kumimoji="1" lang="en-US" altLang="zh-CN" sz="1200" dirty="0" smtClean="0"/>
              <a:t>"</a:t>
            </a:r>
            <a:r>
              <a:rPr kumimoji="1" lang="zh-CN" altLang="en-US" sz="1200" dirty="0" smtClean="0"/>
              <a:t>计数加</a:t>
            </a:r>
            <a:r>
              <a:rPr kumimoji="1" lang="en-US" altLang="zh-CN" sz="1200" dirty="0" smtClean="0"/>
              <a:t>1</a:t>
            </a:r>
            <a:r>
              <a:rPr kumimoji="1" lang="zh-CN" altLang="en-US" sz="1200" dirty="0" smtClean="0"/>
              <a:t>，最后我们除以</a:t>
            </a:r>
            <a:r>
              <a:rPr kumimoji="1" lang="en-US" altLang="zh-CN" sz="1200" dirty="0" smtClean="0"/>
              <a:t>"</a:t>
            </a:r>
            <a:r>
              <a:rPr kumimoji="1" lang="en-US" altLang="zh-CN" sz="1200" dirty="0" smtClean="0">
                <a:latin typeface="Monaco"/>
              </a:rPr>
              <a:t>age</a:t>
            </a:r>
            <a:r>
              <a:rPr kumimoji="1" lang="en-US" altLang="zh-CN" sz="1200" dirty="0" smtClean="0"/>
              <a:t>"</a:t>
            </a:r>
            <a:r>
              <a:rPr kumimoji="1" lang="zh-CN" altLang="en-US" sz="1200" dirty="0" smtClean="0"/>
              <a:t>元素的长度（即元素个数）</a:t>
            </a:r>
            <a:r>
              <a:rPr kumimoji="1" lang="en-US" altLang="zh-CN" sz="1200" dirty="0" smtClean="0"/>
              <a:t>"</a:t>
            </a:r>
            <a:r>
              <a:rPr kumimoji="1" lang="en-US" altLang="zh-CN" sz="1200" dirty="0" err="1" smtClean="0">
                <a:latin typeface="Monaco"/>
              </a:rPr>
              <a:t>len</a:t>
            </a:r>
            <a:r>
              <a:rPr kumimoji="1" lang="en-US" altLang="zh-CN" sz="1200" dirty="0" smtClean="0">
                <a:latin typeface="Monaco"/>
              </a:rPr>
              <a:t>(age</a:t>
            </a:r>
            <a:r>
              <a:rPr kumimoji="1" lang="en-US" altLang="zh-CN" sz="1200" dirty="0" smtClean="0"/>
              <a:t>)"</a:t>
            </a:r>
            <a:r>
              <a:rPr kumimoji="1" lang="zh-CN" altLang="en-US" sz="1200" dirty="0" smtClean="0"/>
              <a:t>，就得到了缺失值的占比。这里一定要注意</a:t>
            </a:r>
            <a:r>
              <a:rPr kumimoji="1" lang="en-US" altLang="zh-CN" sz="1200" dirty="0" smtClean="0"/>
              <a:t>"count"</a:t>
            </a:r>
            <a:r>
              <a:rPr kumimoji="1" lang="zh-CN" altLang="en-US" sz="1200" dirty="0" smtClean="0"/>
              <a:t>需要是一个浮点数，这样才能使用</a:t>
            </a:r>
            <a:r>
              <a:rPr kumimoji="1" lang="en-US" altLang="zh-CN" sz="1200" dirty="0" smtClean="0"/>
              <a:t>"/"</a:t>
            </a:r>
            <a:r>
              <a:rPr kumimoji="1" lang="zh-CN" altLang="en-US" sz="1200" dirty="0" smtClean="0"/>
              <a:t>得到除运算的结果（回忆一下“取整”和“除运算”的区别），因此我们在初始化时将</a:t>
            </a:r>
            <a:r>
              <a:rPr kumimoji="1" lang="en-US" altLang="zh-CN" sz="1200" dirty="0" smtClean="0"/>
              <a:t>"0.0"</a:t>
            </a:r>
            <a:r>
              <a:rPr kumimoji="1" lang="zh-CN" altLang="en-US" sz="1200" dirty="0" smtClean="0"/>
              <a:t>赋值给</a:t>
            </a:r>
            <a:r>
              <a:rPr kumimoji="1" lang="en-US" altLang="zh-CN" sz="1200" dirty="0" smtClean="0"/>
              <a:t>"</a:t>
            </a:r>
            <a:r>
              <a:rPr kumimoji="1" lang="en-US" altLang="zh-CN" sz="1200" dirty="0" smtClean="0">
                <a:latin typeface="Monaco"/>
              </a:rPr>
              <a:t>count</a:t>
            </a:r>
            <a:r>
              <a:rPr kumimoji="1" lang="en-US" altLang="zh-CN" sz="1200" dirty="0" smtClean="0"/>
              <a:t>"</a:t>
            </a:r>
            <a:r>
              <a:rPr kumimoji="1" lang="zh-CN" altLang="en-US" sz="1200" dirty="0" smtClean="0"/>
              <a:t>。</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53</a:t>
            </a:fld>
            <a:endParaRPr lang="zh-CN" altLang="en-US"/>
          </a:p>
        </p:txBody>
      </p:sp>
    </p:spTree>
    <p:extLst>
      <p:ext uri="{BB962C8B-B14F-4D97-AF65-F5344CB8AC3E}">
        <p14:creationId xmlns:p14="http://schemas.microsoft.com/office/powerpoint/2010/main" val="226656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此处有均值填补 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54</a:t>
            </a:fld>
            <a:endParaRPr lang="zh-CN" altLang="en-US"/>
          </a:p>
        </p:txBody>
      </p:sp>
    </p:spTree>
    <p:extLst>
      <p:ext uri="{BB962C8B-B14F-4D97-AF65-F5344CB8AC3E}">
        <p14:creationId xmlns:p14="http://schemas.microsoft.com/office/powerpoint/2010/main" val="1397075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我们惊讶地发现， </a:t>
            </a:r>
            <a:r>
              <a:rPr kumimoji="1" lang="en-US" altLang="zh-CN" sz="1400" dirty="0" err="1" smtClean="0">
                <a:latin typeface="Monaco"/>
              </a:rPr>
              <a:t>age_without_missing</a:t>
            </a:r>
            <a:r>
              <a:rPr kumimoji="1" lang="zh-CN" altLang="en-US" sz="1200" dirty="0" smtClean="0"/>
              <a:t> 中的最大值为</a:t>
            </a:r>
            <a:r>
              <a:rPr kumimoji="1" lang="en-US" altLang="zh-CN" sz="1200" dirty="0" smtClean="0"/>
              <a:t>"106.927"</a:t>
            </a:r>
            <a:r>
              <a:rPr kumimoji="1" lang="zh-CN" altLang="en-US" sz="1200" dirty="0" smtClean="0"/>
              <a:t>，最小值为</a:t>
            </a:r>
            <a:r>
              <a:rPr kumimoji="1" lang="en-US" altLang="zh-CN" sz="1200" dirty="0" smtClean="0"/>
              <a:t>"5.194"</a:t>
            </a:r>
            <a:r>
              <a:rPr kumimoji="1" lang="zh-CN" altLang="en-US" sz="1200" dirty="0" smtClean="0"/>
              <a:t>，这显然与高中毕业生的年龄不符，我们可能见过</a:t>
            </a:r>
            <a:r>
              <a:rPr kumimoji="1" lang="en-US" altLang="zh-CN" sz="1200" dirty="0" smtClean="0"/>
              <a:t>15</a:t>
            </a:r>
            <a:r>
              <a:rPr kumimoji="1" lang="zh-CN" altLang="en-US" sz="1200" dirty="0" smtClean="0"/>
              <a:t>岁读大学的，但是</a:t>
            </a:r>
            <a:r>
              <a:rPr kumimoji="1" lang="en-US" altLang="zh-CN" sz="1200" dirty="0" smtClean="0"/>
              <a:t>5</a:t>
            </a:r>
            <a:r>
              <a:rPr kumimoji="1" lang="zh-CN" altLang="en-US" sz="1200" dirty="0" smtClean="0"/>
              <a:t>岁读高中的绝对是一件匪夷所思的事情。</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55</a:t>
            </a:fld>
            <a:endParaRPr lang="zh-CN" altLang="en-US"/>
          </a:p>
        </p:txBody>
      </p:sp>
    </p:spTree>
    <p:extLst>
      <p:ext uri="{BB962C8B-B14F-4D97-AF65-F5344CB8AC3E}">
        <p14:creationId xmlns:p14="http://schemas.microsoft.com/office/powerpoint/2010/main" val="12809785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56</a:t>
            </a:fld>
            <a:endParaRPr lang="zh-CN" altLang="en-US"/>
          </a:p>
        </p:txBody>
      </p:sp>
    </p:spTree>
    <p:extLst>
      <p:ext uri="{BB962C8B-B14F-4D97-AF65-F5344CB8AC3E}">
        <p14:creationId xmlns:p14="http://schemas.microsoft.com/office/powerpoint/2010/main" val="781617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类的实例将在类的部分详细阐述</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57</a:t>
            </a:fld>
            <a:endParaRPr lang="zh-CN" altLang="en-US"/>
          </a:p>
        </p:txBody>
      </p:sp>
    </p:spTree>
    <p:extLst>
      <p:ext uri="{BB962C8B-B14F-4D97-AF65-F5344CB8AC3E}">
        <p14:creationId xmlns:p14="http://schemas.microsoft.com/office/powerpoint/2010/main" val="1503452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58</a:t>
            </a:fld>
            <a:endParaRPr lang="zh-CN" altLang="en-US"/>
          </a:p>
        </p:txBody>
      </p:sp>
    </p:spTree>
    <p:extLst>
      <p:ext uri="{BB962C8B-B14F-4D97-AF65-F5344CB8AC3E}">
        <p14:creationId xmlns:p14="http://schemas.microsoft.com/office/powerpoint/2010/main" val="2808422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59</a:t>
            </a:fld>
            <a:endParaRPr lang="zh-CN" altLang="en-US"/>
          </a:p>
        </p:txBody>
      </p:sp>
    </p:spTree>
    <p:extLst>
      <p:ext uri="{BB962C8B-B14F-4D97-AF65-F5344CB8AC3E}">
        <p14:creationId xmlns:p14="http://schemas.microsoft.com/office/powerpoint/2010/main" val="399114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7</a:t>
            </a:fld>
            <a:endParaRPr lang="zh-CN" altLang="en-US"/>
          </a:p>
        </p:txBody>
      </p:sp>
    </p:spTree>
    <p:extLst>
      <p:ext uri="{BB962C8B-B14F-4D97-AF65-F5344CB8AC3E}">
        <p14:creationId xmlns:p14="http://schemas.microsoft.com/office/powerpoint/2010/main" val="30835354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60</a:t>
            </a:fld>
            <a:endParaRPr lang="zh-CN" altLang="en-US"/>
          </a:p>
        </p:txBody>
      </p:sp>
    </p:spTree>
    <p:extLst>
      <p:ext uri="{BB962C8B-B14F-4D97-AF65-F5344CB8AC3E}">
        <p14:creationId xmlns:p14="http://schemas.microsoft.com/office/powerpoint/2010/main" val="23711627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61</a:t>
            </a:fld>
            <a:endParaRPr lang="zh-CN" altLang="en-US"/>
          </a:p>
        </p:txBody>
      </p:sp>
    </p:spTree>
    <p:extLst>
      <p:ext uri="{BB962C8B-B14F-4D97-AF65-F5344CB8AC3E}">
        <p14:creationId xmlns:p14="http://schemas.microsoft.com/office/powerpoint/2010/main" val="2904175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8</a:t>
            </a:fld>
            <a:endParaRPr lang="zh-CN" altLang="en-US"/>
          </a:p>
        </p:txBody>
      </p:sp>
    </p:spTree>
    <p:extLst>
      <p:ext uri="{BB962C8B-B14F-4D97-AF65-F5344CB8AC3E}">
        <p14:creationId xmlns:p14="http://schemas.microsoft.com/office/powerpoint/2010/main" val="3613337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9</a:t>
            </a:fld>
            <a:endParaRPr lang="zh-CN" altLang="en-US"/>
          </a:p>
        </p:txBody>
      </p:sp>
    </p:spTree>
    <p:extLst>
      <p:ext uri="{BB962C8B-B14F-4D97-AF65-F5344CB8AC3E}">
        <p14:creationId xmlns:p14="http://schemas.microsoft.com/office/powerpoint/2010/main" val="3117825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一个文件可通过导入一个模块（文件）读取这个模块的内容，即导入从本质上讲，就是在一个文件中载入另一个文件，并且能够读取那个文件的内容。一个模块内的内容通过这样的属性（</a:t>
            </a:r>
            <a:r>
              <a:rPr lang="en-US" altLang="zh-CN" sz="1200" dirty="0" smtClean="0"/>
              <a:t>object </a:t>
            </a:r>
            <a:r>
              <a:rPr lang="en-US" altLang="zh-CN" sz="1200" b="1" dirty="0" smtClean="0"/>
              <a:t>.</a:t>
            </a:r>
            <a:r>
              <a:rPr lang="zh-CN" altLang="en-US" sz="1200" dirty="0" smtClean="0"/>
              <a:t> </a:t>
            </a:r>
            <a:r>
              <a:rPr lang="en-US" altLang="zh-CN" sz="1200" dirty="0" smtClean="0"/>
              <a:t>attribute</a:t>
            </a:r>
            <a:r>
              <a:rPr lang="zh-CN" altLang="en-US" sz="1200" dirty="0" smtClean="0"/>
              <a:t>）能够被外界使用</a:t>
            </a:r>
            <a:endParaRPr kumimoji="1"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10</a:t>
            </a:fld>
            <a:endParaRPr lang="zh-CN" altLang="en-US"/>
          </a:p>
        </p:txBody>
      </p:sp>
    </p:spTree>
    <p:extLst>
      <p:ext uri="{BB962C8B-B14F-4D97-AF65-F5344CB8AC3E}">
        <p14:creationId xmlns:p14="http://schemas.microsoft.com/office/powerpoint/2010/main" val="102794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smtClean="0"/>
              <a:t>模块的使用：</a:t>
            </a:r>
            <a:endParaRPr kumimoji="1" lang="en-US" altLang="zh-CN" sz="1200" b="1" dirty="0" smtClean="0"/>
          </a:p>
          <a:p>
            <a:r>
              <a:rPr lang="zh-CN" altLang="en-US" sz="1200" b="1" i="0" kern="1200" dirty="0" smtClean="0">
                <a:solidFill>
                  <a:schemeClr val="tx1"/>
                </a:solidFill>
                <a:effectLst/>
                <a:latin typeface="+mn-lt"/>
                <a:ea typeface="+mn-ea"/>
                <a:cs typeface="+mn-cs"/>
              </a:rPr>
              <a:t>一、</a:t>
            </a:r>
            <a:r>
              <a:rPr lang="en-US" altLang="zh-CN" sz="1200" b="1" i="0" kern="1200" dirty="0" smtClean="0">
                <a:solidFill>
                  <a:schemeClr val="tx1"/>
                </a:solidFill>
                <a:effectLst/>
                <a:latin typeface="+mn-lt"/>
                <a:ea typeface="+mn-ea"/>
                <a:cs typeface="+mn-cs"/>
              </a:rPr>
              <a:t>import X</a:t>
            </a:r>
            <a:r>
              <a:rPr lang="zh-CN" altLang="en-US" sz="1200" b="0" i="0" kern="1200" dirty="0" smtClean="0">
                <a:solidFill>
                  <a:schemeClr val="tx1"/>
                </a:solidFill>
                <a:effectLst/>
                <a:latin typeface="+mn-lt"/>
                <a:ea typeface="+mn-ea"/>
                <a:cs typeface="+mn-cs"/>
              </a:rPr>
              <a:t>：导入模块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，并在当前命名空间（</a:t>
            </a:r>
            <a:r>
              <a:rPr lang="en-US" altLang="zh-CN" sz="1200" b="0" i="0" kern="1200" dirty="0" smtClean="0">
                <a:solidFill>
                  <a:schemeClr val="tx1"/>
                </a:solidFill>
                <a:effectLst/>
                <a:latin typeface="+mn-lt"/>
                <a:ea typeface="+mn-ea"/>
                <a:cs typeface="+mn-cs"/>
              </a:rPr>
              <a:t>namespace</a:t>
            </a:r>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创建</a:t>
            </a:r>
            <a:r>
              <a:rPr lang="zh-CN" altLang="en-US" sz="1200" b="0" i="0" kern="1200" dirty="0" smtClean="0">
                <a:solidFill>
                  <a:schemeClr val="tx1"/>
                </a:solidFill>
                <a:effectLst/>
                <a:latin typeface="+mn-lt"/>
                <a:ea typeface="+mn-ea"/>
                <a:cs typeface="+mn-cs"/>
              </a:rPr>
              <a:t>该</a:t>
            </a:r>
            <a:r>
              <a:rPr lang="zh-CN" altLang="en-US" sz="1200" b="1" i="0" kern="1200" dirty="0" smtClean="0">
                <a:solidFill>
                  <a:schemeClr val="tx1"/>
                </a:solidFill>
                <a:effectLst/>
                <a:latin typeface="+mn-lt"/>
                <a:ea typeface="+mn-ea"/>
                <a:cs typeface="+mn-cs"/>
              </a:rPr>
              <a:t>模块</a:t>
            </a:r>
            <a:r>
              <a:rPr lang="zh-CN" altLang="en-US" sz="1200" b="0" i="0" kern="1200" dirty="0" smtClean="0">
                <a:solidFill>
                  <a:schemeClr val="tx1"/>
                </a:solidFill>
                <a:effectLst/>
                <a:latin typeface="+mn-lt"/>
                <a:ea typeface="+mn-ea"/>
                <a:cs typeface="+mn-cs"/>
              </a:rPr>
              <a:t>的</a:t>
            </a:r>
            <a:r>
              <a:rPr lang="zh-CN" altLang="en-US" sz="1200" b="1" i="0" kern="1200" dirty="0" smtClean="0">
                <a:solidFill>
                  <a:schemeClr val="tx1"/>
                </a:solidFill>
                <a:effectLst/>
                <a:latin typeface="+mn-lt"/>
                <a:ea typeface="+mn-ea"/>
                <a:cs typeface="+mn-cs"/>
              </a:rPr>
              <a:t>引用</a:t>
            </a:r>
            <a:r>
              <a:rPr lang="zh-CN" altLang="en-US" sz="1200" b="0" i="0" kern="1200" dirty="0" smtClean="0">
                <a:solidFill>
                  <a:schemeClr val="tx1"/>
                </a:solidFill>
                <a:effectLst/>
                <a:latin typeface="+mn-lt"/>
                <a:ea typeface="+mn-ea"/>
                <a:cs typeface="+mn-cs"/>
              </a:rPr>
              <a:t>。可以使用：</a:t>
            </a:r>
            <a:r>
              <a:rPr lang="en-US" altLang="zh-CN" sz="1200" b="0" i="0" kern="1200" dirty="0" err="1" smtClean="0">
                <a:solidFill>
                  <a:schemeClr val="tx1"/>
                </a:solidFill>
                <a:effectLst/>
                <a:latin typeface="+mn-lt"/>
                <a:ea typeface="+mn-ea"/>
                <a:cs typeface="+mn-cs"/>
              </a:rPr>
              <a:t>X</a:t>
            </a:r>
            <a:r>
              <a:rPr lang="en-US" altLang="zh-CN" sz="1200" b="1" i="0" kern="1200" dirty="0" err="1"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引用定义在模块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中的属性。</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二、</a:t>
            </a:r>
            <a:r>
              <a:rPr lang="en-US" altLang="zh-CN" sz="1200" b="1" i="0" kern="1200" dirty="0" smtClean="0">
                <a:solidFill>
                  <a:schemeClr val="tx1"/>
                </a:solidFill>
                <a:effectLst/>
                <a:latin typeface="+mn-lt"/>
                <a:ea typeface="+mn-ea"/>
                <a:cs typeface="+mn-cs"/>
              </a:rPr>
              <a:t>from X import *</a:t>
            </a:r>
            <a:r>
              <a:rPr lang="zh-CN" altLang="en-US" sz="1200" b="0" i="0" kern="1200" dirty="0" smtClean="0">
                <a:solidFill>
                  <a:schemeClr val="tx1"/>
                </a:solidFill>
                <a:effectLst/>
                <a:latin typeface="+mn-lt"/>
                <a:ea typeface="+mn-ea"/>
                <a:cs typeface="+mn-cs"/>
              </a:rPr>
              <a:t> ：导入模块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，并在当前命名空间，创建该模块中</a:t>
            </a:r>
            <a:r>
              <a:rPr lang="zh-CN" altLang="en-US" sz="1200" b="1" i="0" kern="1200" dirty="0" smtClean="0">
                <a:solidFill>
                  <a:schemeClr val="tx1"/>
                </a:solidFill>
                <a:effectLst/>
                <a:latin typeface="+mn-lt"/>
                <a:ea typeface="+mn-ea"/>
                <a:cs typeface="+mn-cs"/>
              </a:rPr>
              <a:t>所有公共对象</a:t>
            </a:r>
            <a:r>
              <a:rPr lang="zh-CN" altLang="en-US" sz="1200" b="0" i="0" kern="1200" dirty="0" smtClean="0">
                <a:solidFill>
                  <a:schemeClr val="tx1"/>
                </a:solidFill>
                <a:effectLst/>
                <a:latin typeface="+mn-lt"/>
                <a:ea typeface="+mn-ea"/>
                <a:cs typeface="+mn-cs"/>
              </a:rPr>
              <a:t>（名字不以</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开头）的引用。即你能使用普通名字（直接是</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）去引用模块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中的属性，但是</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本身没有定义，不能使用</a:t>
            </a:r>
            <a:r>
              <a:rPr lang="en-US" altLang="zh-CN" sz="1200" b="0" i="0" kern="1200" dirty="0" err="1" smtClean="0">
                <a:solidFill>
                  <a:schemeClr val="tx1"/>
                </a:solidFill>
                <a:effectLst/>
                <a:latin typeface="+mn-lt"/>
                <a:ea typeface="+mn-ea"/>
                <a:cs typeface="+mn-cs"/>
              </a:rPr>
              <a:t>X.name</a:t>
            </a:r>
            <a:r>
              <a:rPr lang="zh-CN" altLang="en-US" sz="1200" b="0" i="0" kern="1200" dirty="0" smtClean="0">
                <a:solidFill>
                  <a:schemeClr val="tx1"/>
                </a:solidFill>
                <a:effectLst/>
                <a:latin typeface="+mn-lt"/>
                <a:ea typeface="+mn-ea"/>
                <a:cs typeface="+mn-cs"/>
              </a:rPr>
              <a:t>。并且如果命名空间中原来有同名的</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定义时，它将会被新的</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取代。</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三、</a:t>
            </a:r>
            <a:r>
              <a:rPr lang="en-US" altLang="zh-CN" sz="1200" b="1" i="0" kern="1200" dirty="0" smtClean="0">
                <a:solidFill>
                  <a:schemeClr val="tx1"/>
                </a:solidFill>
                <a:effectLst/>
                <a:latin typeface="+mn-lt"/>
                <a:ea typeface="+mn-ea"/>
                <a:cs typeface="+mn-cs"/>
              </a:rPr>
              <a:t>from X import a, b, c</a:t>
            </a:r>
            <a:r>
              <a:rPr lang="zh-CN" altLang="en-US" sz="1200" b="0" i="0" kern="1200" dirty="0" smtClean="0">
                <a:solidFill>
                  <a:schemeClr val="tx1"/>
                </a:solidFill>
                <a:effectLst/>
                <a:latin typeface="+mn-lt"/>
                <a:ea typeface="+mn-ea"/>
                <a:cs typeface="+mn-cs"/>
              </a:rPr>
              <a:t>：导入模块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，并在当前命名空间创建该模块</a:t>
            </a:r>
            <a:r>
              <a:rPr lang="zh-CN" altLang="en-US" sz="1200" b="1" i="0" kern="1200" dirty="0" smtClean="0">
                <a:solidFill>
                  <a:schemeClr val="tx1"/>
                </a:solidFill>
                <a:effectLst/>
                <a:latin typeface="+mn-lt"/>
                <a:ea typeface="+mn-ea"/>
                <a:cs typeface="+mn-cs"/>
              </a:rPr>
              <a:t>给定对象</a:t>
            </a:r>
            <a:r>
              <a:rPr lang="zh-CN" altLang="en-US" sz="1200" b="0" i="0" kern="1200" dirty="0" smtClean="0">
                <a:solidFill>
                  <a:schemeClr val="tx1"/>
                </a:solidFill>
                <a:effectLst/>
                <a:latin typeface="+mn-lt"/>
                <a:ea typeface="+mn-ea"/>
                <a:cs typeface="+mn-cs"/>
              </a:rPr>
              <a:t>的引用。</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这种用法较少</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四、</a:t>
            </a:r>
            <a:r>
              <a:rPr lang="en-US" altLang="zh-CN" sz="1200" b="1" i="0" kern="1200" dirty="0" smtClean="0">
                <a:solidFill>
                  <a:schemeClr val="tx1"/>
                </a:solidFill>
                <a:effectLst/>
                <a:latin typeface="+mn-lt"/>
                <a:ea typeface="+mn-ea"/>
                <a:cs typeface="+mn-cs"/>
              </a:rPr>
              <a:t>X = __import__('X')</a:t>
            </a:r>
            <a:r>
              <a:rPr lang="zh-CN" altLang="en-US" sz="1200" b="0" i="0" kern="1200" dirty="0" smtClean="0">
                <a:solidFill>
                  <a:schemeClr val="tx1"/>
                </a:solidFill>
                <a:effectLst/>
                <a:latin typeface="+mn-lt"/>
                <a:ea typeface="+mn-ea"/>
                <a:cs typeface="+mn-cs"/>
              </a:rPr>
              <a:t>：类似（</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import X</a:t>
            </a:r>
            <a:r>
              <a:rPr lang="zh-CN" altLang="en-US" sz="1200" b="0" i="0" kern="1200" dirty="0" smtClean="0">
                <a:solidFill>
                  <a:schemeClr val="tx1"/>
                </a:solidFill>
                <a:effectLst/>
                <a:latin typeface="+mn-lt"/>
                <a:ea typeface="+mn-ea"/>
                <a:cs typeface="+mn-cs"/>
              </a:rPr>
              <a:t>，区别在于：该方式显示指定了</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为当前命名空间中的变量。使用方法一致。</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11</a:t>
            </a:fld>
            <a:endParaRPr lang="zh-CN" altLang="en-US"/>
          </a:p>
        </p:txBody>
      </p:sp>
    </p:spTree>
    <p:extLst>
      <p:ext uri="{BB962C8B-B14F-4D97-AF65-F5344CB8AC3E}">
        <p14:creationId xmlns:p14="http://schemas.microsoft.com/office/powerpoint/2010/main" val="2949813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2FF0220-96F2-48D7-A4D5-DC04239FD3F3}" type="datetimeFigureOut">
              <a:rPr lang="zh-CN" altLang="en-US" smtClean="0"/>
              <a:t>2018/9/24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5595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2FF0220-96F2-48D7-A4D5-DC04239FD3F3}" type="datetimeFigureOut">
              <a:rPr lang="zh-CN" altLang="en-US" smtClean="0"/>
              <a:t>2018/9/24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310821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2FF0220-96F2-48D7-A4D5-DC04239FD3F3}" type="datetimeFigureOut">
              <a:rPr lang="zh-CN" altLang="en-US" smtClean="0"/>
              <a:t>2018/9/24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1150413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2FF0220-96F2-48D7-A4D5-DC04239FD3F3}" type="datetimeFigureOut">
              <a:rPr lang="zh-CN" altLang="en-US" smtClean="0"/>
              <a:t>2018/9/24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4174861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2FF0220-96F2-48D7-A4D5-DC04239FD3F3}" type="datetimeFigureOut">
              <a:rPr lang="zh-CN" altLang="en-US" smtClean="0"/>
              <a:t>2018/9/24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385918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2FF0220-96F2-48D7-A4D5-DC04239FD3F3}" type="datetimeFigureOut">
              <a:rPr lang="zh-CN" altLang="en-US" smtClean="0"/>
              <a:t>2018/9/24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1579489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2FF0220-96F2-48D7-A4D5-DC04239FD3F3}" type="datetimeFigureOut">
              <a:rPr lang="zh-CN" altLang="en-US" smtClean="0"/>
              <a:t>2018/9/24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281935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2FF0220-96F2-48D7-A4D5-DC04239FD3F3}" type="datetimeFigureOut">
              <a:rPr lang="zh-CN" altLang="en-US" smtClean="0"/>
              <a:t>2018/9/24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4236924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FF0220-96F2-48D7-A4D5-DC04239FD3F3}" type="datetimeFigureOut">
              <a:rPr lang="zh-CN" altLang="en-US" smtClean="0"/>
              <a:t>2018/9/24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826231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2FF0220-96F2-48D7-A4D5-DC04239FD3F3}" type="datetimeFigureOut">
              <a:rPr lang="zh-CN" altLang="en-US" smtClean="0"/>
              <a:t>2018/9/24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249479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2FF0220-96F2-48D7-A4D5-DC04239FD3F3}" type="datetimeFigureOut">
              <a:rPr lang="zh-CN" altLang="en-US" smtClean="0"/>
              <a:t>2018/9/24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4048837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FF0220-96F2-48D7-A4D5-DC04239FD3F3}" type="datetimeFigureOut">
              <a:rPr lang="zh-CN" altLang="en-US" smtClean="0"/>
              <a:t>2018/9/24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6C86B-E8C9-47CF-B74A-0A798C97333E}" type="slidenum">
              <a:rPr lang="zh-CN" altLang="en-US" smtClean="0"/>
              <a:t>‹#›</a:t>
            </a:fld>
            <a:endParaRPr lang="zh-CN" altLang="en-US"/>
          </a:p>
        </p:txBody>
      </p:sp>
    </p:spTree>
    <p:extLst>
      <p:ext uri="{BB962C8B-B14F-4D97-AF65-F5344CB8AC3E}">
        <p14:creationId xmlns:p14="http://schemas.microsoft.com/office/powerpoint/2010/main" val="3523127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package" Target="../embeddings/Microsoft_Word___.docx"/><Relationship Id="rId7" Type="http://schemas.openxmlformats.org/officeDocument/2006/relationships/package" Target="../embeddings/Microsoft_Excel________1.xlsm"/><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4.wmf"/><Relationship Id="rId5" Type="http://schemas.openxmlformats.org/officeDocument/2006/relationships/package" Target="../embeddings/Microsoft_Excel________.xlsm"/><Relationship Id="rId4" Type="http://schemas.openxmlformats.org/officeDocument/2006/relationships/image" Target="../media/image43.wmf"/></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558120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模块的导入</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2" name="组 1"/>
          <p:cNvGrpSpPr/>
          <p:nvPr/>
        </p:nvGrpSpPr>
        <p:grpSpPr>
          <a:xfrm>
            <a:off x="6654550" y="970313"/>
            <a:ext cx="5032784" cy="5502708"/>
            <a:chOff x="4682518" y="1326192"/>
            <a:chExt cx="5032784" cy="5502708"/>
          </a:xfrm>
        </p:grpSpPr>
        <p:sp>
          <p:nvSpPr>
            <p:cNvPr id="4" name="圆角矩形 3"/>
            <p:cNvSpPr/>
            <p:nvPr/>
          </p:nvSpPr>
          <p:spPr>
            <a:xfrm>
              <a:off x="4682518" y="1326192"/>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pyproject</a:t>
              </a:r>
              <a:endParaRPr kumimoji="1" lang="zh-CN" altLang="en-US" sz="2000" dirty="0">
                <a:latin typeface="Monaco" charset="0"/>
                <a:ea typeface="Monaco" charset="0"/>
                <a:cs typeface="Monaco" charset="0"/>
              </a:endParaRPr>
            </a:p>
          </p:txBody>
        </p:sp>
        <p:cxnSp>
          <p:nvCxnSpPr>
            <p:cNvPr id="12" name="直线连接符 11"/>
            <p:cNvCxnSpPr/>
            <p:nvPr/>
          </p:nvCxnSpPr>
          <p:spPr>
            <a:xfrm flipH="1">
              <a:off x="5518892" y="1916832"/>
              <a:ext cx="0" cy="3591921"/>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5518892" y="2343703"/>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611946" y="2143648"/>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cxnSp>
          <p:nvCxnSpPr>
            <p:cNvPr id="23" name="直线连接符 22"/>
            <p:cNvCxnSpPr/>
            <p:nvPr/>
          </p:nvCxnSpPr>
          <p:spPr>
            <a:xfrm>
              <a:off x="5518892" y="2780928"/>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611946" y="2580873"/>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module0.py</a:t>
              </a:r>
              <a:endParaRPr kumimoji="1" lang="zh-CN" altLang="en-US" sz="2000" dirty="0">
                <a:latin typeface="Monaco" charset="0"/>
                <a:ea typeface="Monaco" charset="0"/>
                <a:cs typeface="Monaco" charset="0"/>
              </a:endParaRPr>
            </a:p>
          </p:txBody>
        </p:sp>
        <p:cxnSp>
          <p:nvCxnSpPr>
            <p:cNvPr id="25" name="直线连接符 24"/>
            <p:cNvCxnSpPr/>
            <p:nvPr/>
          </p:nvCxnSpPr>
          <p:spPr>
            <a:xfrm>
              <a:off x="5518892" y="3355499"/>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5991992" y="3064834"/>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Package_a</a:t>
              </a:r>
              <a:endParaRPr kumimoji="1" lang="zh-CN" altLang="en-US" sz="2000" dirty="0">
                <a:latin typeface="Monaco" charset="0"/>
                <a:ea typeface="Monaco" charset="0"/>
                <a:cs typeface="Monaco" charset="0"/>
              </a:endParaRPr>
            </a:p>
          </p:txBody>
        </p:sp>
        <p:cxnSp>
          <p:nvCxnSpPr>
            <p:cNvPr id="27" name="直线连接符 26"/>
            <p:cNvCxnSpPr>
              <a:stCxn id="26" idx="2"/>
            </p:cNvCxnSpPr>
            <p:nvPr/>
          </p:nvCxnSpPr>
          <p:spPr>
            <a:xfrm>
              <a:off x="6883279" y="3646164"/>
              <a:ext cx="0" cy="1238965"/>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6883279" y="398876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837865" y="3788710"/>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32" name="文本框 31"/>
            <p:cNvSpPr txBox="1"/>
            <p:nvPr/>
          </p:nvSpPr>
          <p:spPr>
            <a:xfrm>
              <a:off x="7914808" y="4284846"/>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module1.py</a:t>
              </a:r>
              <a:endParaRPr kumimoji="1" lang="zh-CN" altLang="en-US" sz="2000" dirty="0">
                <a:latin typeface="Monaco" charset="0"/>
                <a:ea typeface="Monaco" charset="0"/>
                <a:cs typeface="Monaco" charset="0"/>
              </a:endParaRPr>
            </a:p>
          </p:txBody>
        </p:sp>
        <p:cxnSp>
          <p:nvCxnSpPr>
            <p:cNvPr id="33" name="直线连接符 32"/>
            <p:cNvCxnSpPr/>
            <p:nvPr/>
          </p:nvCxnSpPr>
          <p:spPr>
            <a:xfrm>
              <a:off x="6891665" y="4484901"/>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6891665" y="488512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914808" y="4685074"/>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module2.py</a:t>
              </a:r>
              <a:endParaRPr kumimoji="1" lang="zh-CN" altLang="en-US" sz="2000" dirty="0">
                <a:latin typeface="Monaco" charset="0"/>
                <a:ea typeface="Monaco" charset="0"/>
                <a:cs typeface="Monaco" charset="0"/>
              </a:endParaRPr>
            </a:p>
          </p:txBody>
        </p:sp>
        <p:sp>
          <p:nvSpPr>
            <p:cNvPr id="39" name="圆角矩形 38"/>
            <p:cNvSpPr/>
            <p:nvPr/>
          </p:nvSpPr>
          <p:spPr>
            <a:xfrm>
              <a:off x="5991992" y="5208778"/>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Package_b</a:t>
              </a:r>
              <a:endParaRPr kumimoji="1" lang="zh-CN" altLang="en-US" sz="2000" dirty="0">
                <a:latin typeface="Monaco" charset="0"/>
                <a:ea typeface="Monaco" charset="0"/>
                <a:cs typeface="Monaco" charset="0"/>
              </a:endParaRPr>
            </a:p>
          </p:txBody>
        </p:sp>
        <p:cxnSp>
          <p:nvCxnSpPr>
            <p:cNvPr id="40" name="直线连接符 39"/>
            <p:cNvCxnSpPr/>
            <p:nvPr/>
          </p:nvCxnSpPr>
          <p:spPr>
            <a:xfrm>
              <a:off x="6883279" y="5790108"/>
              <a:ext cx="0" cy="838737"/>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p:nvCxnSpPr>
          <p:spPr>
            <a:xfrm>
              <a:off x="6883279" y="613270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837865" y="5932654"/>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43" name="文本框 42"/>
            <p:cNvSpPr txBox="1"/>
            <p:nvPr/>
          </p:nvSpPr>
          <p:spPr>
            <a:xfrm>
              <a:off x="7914808" y="6428790"/>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module3.py</a:t>
              </a:r>
              <a:endParaRPr kumimoji="1" lang="zh-CN" altLang="en-US" sz="2000" dirty="0">
                <a:latin typeface="Monaco" charset="0"/>
                <a:ea typeface="Monaco" charset="0"/>
                <a:cs typeface="Monaco" charset="0"/>
              </a:endParaRPr>
            </a:p>
          </p:txBody>
        </p:sp>
        <p:cxnSp>
          <p:nvCxnSpPr>
            <p:cNvPr id="44" name="直线连接符 43"/>
            <p:cNvCxnSpPr/>
            <p:nvPr/>
          </p:nvCxnSpPr>
          <p:spPr>
            <a:xfrm>
              <a:off x="6891665" y="662884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a:endCxn id="39" idx="1"/>
            </p:cNvCxnSpPr>
            <p:nvPr/>
          </p:nvCxnSpPr>
          <p:spPr>
            <a:xfrm>
              <a:off x="5518892" y="5499443"/>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grpSp>
      <p:sp>
        <p:nvSpPr>
          <p:cNvPr id="29" name="内容占位符 1"/>
          <p:cNvSpPr>
            <a:spLocks noGrp="1"/>
          </p:cNvSpPr>
          <p:nvPr>
            <p:ph idx="1"/>
          </p:nvPr>
        </p:nvSpPr>
        <p:spPr>
          <a:xfrm>
            <a:off x="352648" y="1277241"/>
            <a:ext cx="6171747" cy="4415932"/>
          </a:xfrm>
        </p:spPr>
        <p:txBody>
          <a:bodyPr>
            <a:normAutofit/>
          </a:bodyPr>
          <a:lstStyle/>
          <a:p>
            <a:pPr>
              <a:lnSpc>
                <a:spcPct val="150000"/>
              </a:lnSpc>
            </a:pPr>
            <a:r>
              <a:rPr lang="zh-CN" altLang="en-US" sz="2400" dirty="0" smtClean="0"/>
              <a:t>导入</a:t>
            </a:r>
            <a:r>
              <a:rPr lang="zh-CN" altLang="en-US" sz="2400" dirty="0"/>
              <a:t>从本质上讲，就是在一个文件中载入另一个文件，并且能够读取那个文件的内容。一个模块内的内容通过</a:t>
            </a:r>
            <a:r>
              <a:rPr lang="zh-CN" altLang="en-US" sz="2400" dirty="0" smtClean="0"/>
              <a:t>这样的方法其属性</a:t>
            </a:r>
            <a:r>
              <a:rPr lang="zh-CN" altLang="en-US" sz="2400" dirty="0"/>
              <a:t>（</a:t>
            </a:r>
            <a:r>
              <a:rPr lang="en-US" altLang="zh-CN" sz="2400" dirty="0" smtClean="0"/>
              <a:t>object</a:t>
            </a:r>
            <a:r>
              <a:rPr lang="zh-CN" altLang="en-US" sz="2400" dirty="0"/>
              <a:t>，</a:t>
            </a:r>
            <a:r>
              <a:rPr lang="en-US" altLang="zh-CN" sz="2400" dirty="0" smtClean="0"/>
              <a:t>attribute</a:t>
            </a:r>
            <a:r>
              <a:rPr lang="zh-CN" altLang="en-US" sz="2400" dirty="0"/>
              <a:t>）能够被外界使用</a:t>
            </a:r>
            <a:endParaRPr kumimoji="1" lang="en-US" altLang="zh-CN" sz="2400" dirty="0"/>
          </a:p>
        </p:txBody>
      </p:sp>
    </p:spTree>
    <p:extLst>
      <p:ext uri="{BB962C8B-B14F-4D97-AF65-F5344CB8AC3E}">
        <p14:creationId xmlns:p14="http://schemas.microsoft.com/office/powerpoint/2010/main" val="298281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模块导入的方式</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2" name="组 1"/>
          <p:cNvGrpSpPr/>
          <p:nvPr/>
        </p:nvGrpSpPr>
        <p:grpSpPr>
          <a:xfrm>
            <a:off x="6654550" y="970313"/>
            <a:ext cx="5032784" cy="5502708"/>
            <a:chOff x="4682518" y="1326192"/>
            <a:chExt cx="5032784" cy="5502708"/>
          </a:xfrm>
        </p:grpSpPr>
        <p:sp>
          <p:nvSpPr>
            <p:cNvPr id="4" name="圆角矩形 3"/>
            <p:cNvSpPr/>
            <p:nvPr/>
          </p:nvSpPr>
          <p:spPr>
            <a:xfrm>
              <a:off x="4682518" y="1326192"/>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pyproject</a:t>
              </a:r>
              <a:endParaRPr kumimoji="1" lang="zh-CN" altLang="en-US" sz="2000" dirty="0">
                <a:latin typeface="Monaco" charset="0"/>
                <a:ea typeface="Monaco" charset="0"/>
                <a:cs typeface="Monaco" charset="0"/>
              </a:endParaRPr>
            </a:p>
          </p:txBody>
        </p:sp>
        <p:cxnSp>
          <p:nvCxnSpPr>
            <p:cNvPr id="12" name="直线连接符 11"/>
            <p:cNvCxnSpPr/>
            <p:nvPr/>
          </p:nvCxnSpPr>
          <p:spPr>
            <a:xfrm flipH="1">
              <a:off x="5518892" y="1916832"/>
              <a:ext cx="0" cy="3591921"/>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5518892" y="2343703"/>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611946" y="2143648"/>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cxnSp>
          <p:nvCxnSpPr>
            <p:cNvPr id="23" name="直线连接符 22"/>
            <p:cNvCxnSpPr/>
            <p:nvPr/>
          </p:nvCxnSpPr>
          <p:spPr>
            <a:xfrm>
              <a:off x="5518892" y="2780928"/>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611946" y="2580873"/>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module0.py</a:t>
              </a:r>
              <a:endParaRPr kumimoji="1" lang="zh-CN" altLang="en-US" sz="2000" dirty="0">
                <a:latin typeface="Monaco" charset="0"/>
                <a:ea typeface="Monaco" charset="0"/>
                <a:cs typeface="Monaco" charset="0"/>
              </a:endParaRPr>
            </a:p>
          </p:txBody>
        </p:sp>
        <p:cxnSp>
          <p:nvCxnSpPr>
            <p:cNvPr id="25" name="直线连接符 24"/>
            <p:cNvCxnSpPr/>
            <p:nvPr/>
          </p:nvCxnSpPr>
          <p:spPr>
            <a:xfrm>
              <a:off x="5518892" y="3355499"/>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5991992" y="3064834"/>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Package_a</a:t>
              </a:r>
              <a:endParaRPr kumimoji="1" lang="zh-CN" altLang="en-US" sz="2000" dirty="0">
                <a:latin typeface="Monaco" charset="0"/>
                <a:ea typeface="Monaco" charset="0"/>
                <a:cs typeface="Monaco" charset="0"/>
              </a:endParaRPr>
            </a:p>
          </p:txBody>
        </p:sp>
        <p:cxnSp>
          <p:nvCxnSpPr>
            <p:cNvPr id="27" name="直线连接符 26"/>
            <p:cNvCxnSpPr>
              <a:stCxn id="26" idx="2"/>
            </p:cNvCxnSpPr>
            <p:nvPr/>
          </p:nvCxnSpPr>
          <p:spPr>
            <a:xfrm>
              <a:off x="6883279" y="3646164"/>
              <a:ext cx="0" cy="1238965"/>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6883279" y="398876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837865" y="3788710"/>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32" name="文本框 31"/>
            <p:cNvSpPr txBox="1"/>
            <p:nvPr/>
          </p:nvSpPr>
          <p:spPr>
            <a:xfrm>
              <a:off x="7914808" y="4284846"/>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module1.py</a:t>
              </a:r>
              <a:endParaRPr kumimoji="1" lang="zh-CN" altLang="en-US" sz="2000" dirty="0">
                <a:latin typeface="Monaco" charset="0"/>
                <a:ea typeface="Monaco" charset="0"/>
                <a:cs typeface="Monaco" charset="0"/>
              </a:endParaRPr>
            </a:p>
          </p:txBody>
        </p:sp>
        <p:cxnSp>
          <p:nvCxnSpPr>
            <p:cNvPr id="33" name="直线连接符 32"/>
            <p:cNvCxnSpPr/>
            <p:nvPr/>
          </p:nvCxnSpPr>
          <p:spPr>
            <a:xfrm>
              <a:off x="6891665" y="4484901"/>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6891665" y="488512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914808" y="4685074"/>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module2.py</a:t>
              </a:r>
              <a:endParaRPr kumimoji="1" lang="zh-CN" altLang="en-US" sz="2000" dirty="0">
                <a:latin typeface="Monaco" charset="0"/>
                <a:ea typeface="Monaco" charset="0"/>
                <a:cs typeface="Monaco" charset="0"/>
              </a:endParaRPr>
            </a:p>
          </p:txBody>
        </p:sp>
        <p:sp>
          <p:nvSpPr>
            <p:cNvPr id="39" name="圆角矩形 38"/>
            <p:cNvSpPr/>
            <p:nvPr/>
          </p:nvSpPr>
          <p:spPr>
            <a:xfrm>
              <a:off x="5991992" y="5208778"/>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Package_b</a:t>
              </a:r>
              <a:endParaRPr kumimoji="1" lang="zh-CN" altLang="en-US" sz="2000" dirty="0">
                <a:latin typeface="Monaco" charset="0"/>
                <a:ea typeface="Monaco" charset="0"/>
                <a:cs typeface="Monaco" charset="0"/>
              </a:endParaRPr>
            </a:p>
          </p:txBody>
        </p:sp>
        <p:cxnSp>
          <p:nvCxnSpPr>
            <p:cNvPr id="40" name="直线连接符 39"/>
            <p:cNvCxnSpPr/>
            <p:nvPr/>
          </p:nvCxnSpPr>
          <p:spPr>
            <a:xfrm>
              <a:off x="6883279" y="5790108"/>
              <a:ext cx="0" cy="838737"/>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p:nvCxnSpPr>
          <p:spPr>
            <a:xfrm>
              <a:off x="6883279" y="613270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837865" y="5932654"/>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43" name="文本框 42"/>
            <p:cNvSpPr txBox="1"/>
            <p:nvPr/>
          </p:nvSpPr>
          <p:spPr>
            <a:xfrm>
              <a:off x="7914808" y="6428790"/>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module3.py</a:t>
              </a:r>
              <a:endParaRPr kumimoji="1" lang="zh-CN" altLang="en-US" sz="2000" dirty="0">
                <a:latin typeface="Monaco" charset="0"/>
                <a:ea typeface="Monaco" charset="0"/>
                <a:cs typeface="Monaco" charset="0"/>
              </a:endParaRPr>
            </a:p>
          </p:txBody>
        </p:sp>
        <p:cxnSp>
          <p:nvCxnSpPr>
            <p:cNvPr id="44" name="直线连接符 43"/>
            <p:cNvCxnSpPr/>
            <p:nvPr/>
          </p:nvCxnSpPr>
          <p:spPr>
            <a:xfrm>
              <a:off x="6891665" y="662884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a:endCxn id="39" idx="1"/>
            </p:cNvCxnSpPr>
            <p:nvPr/>
          </p:nvCxnSpPr>
          <p:spPr>
            <a:xfrm>
              <a:off x="5518892" y="5499443"/>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583883" y="2772097"/>
            <a:ext cx="5467038" cy="2071933"/>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nvSpPr>
        <p:spPr>
          <a:xfrm>
            <a:off x="745651" y="2858160"/>
            <a:ext cx="4955203" cy="1938992"/>
          </a:xfrm>
          <a:prstGeom prst="rect">
            <a:avLst/>
          </a:prstGeom>
          <a:noFill/>
        </p:spPr>
        <p:txBody>
          <a:bodyPr wrap="none" rtlCol="0">
            <a:spAutoFit/>
          </a:bodyPr>
          <a:lstStyle/>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p>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Package_b.module3</a:t>
            </a: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endParaRPr kumimoji="1" lang="en-US" altLang="zh-CN" sz="2000" dirty="0" smtClean="0">
              <a:latin typeface="Monaco" charset="0"/>
              <a:ea typeface="Monaco" charset="0"/>
              <a:cs typeface="Monaco" charset="0"/>
            </a:endParaRPr>
          </a:p>
          <a:p>
            <a:endParaRPr kumimoji="1" lang="en-US" altLang="zh-CN" sz="2000" dirty="0">
              <a:latin typeface="Monaco" charset="0"/>
              <a:ea typeface="Monaco" charset="0"/>
              <a:cs typeface="Monaco" charset="0"/>
            </a:endParaRPr>
          </a:p>
          <a:p>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module0</a:t>
            </a: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module0</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endParaRPr kumimoji="1" lang="zh-CN" altLang="en-US" sz="2000" dirty="0">
              <a:latin typeface="Monaco" charset="0"/>
              <a:ea typeface="Monaco" charset="0"/>
              <a:cs typeface="Monaco" charset="0"/>
            </a:endParaRPr>
          </a:p>
        </p:txBody>
      </p:sp>
      <p:sp>
        <p:nvSpPr>
          <p:cNvPr id="37" name="矩形 36"/>
          <p:cNvSpPr/>
          <p:nvPr/>
        </p:nvSpPr>
        <p:spPr>
          <a:xfrm>
            <a:off x="583884" y="4828986"/>
            <a:ext cx="5467038" cy="906950"/>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745651" y="4957936"/>
            <a:ext cx="4801314" cy="707886"/>
          </a:xfrm>
          <a:prstGeom prst="rect">
            <a:avLst/>
          </a:prstGeom>
          <a:noFill/>
        </p:spPr>
        <p:txBody>
          <a:bodyPr wrap="none" rtlCol="0">
            <a:spAutoFit/>
          </a:bodyPr>
          <a:lstStyle/>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as</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m1</a:t>
            </a:r>
          </a:p>
          <a:p>
            <a:r>
              <a:rPr kumimoji="1" lang="en-US" altLang="zh-CN" sz="2000" dirty="0" smtClean="0">
                <a:latin typeface="Monaco" charset="0"/>
                <a:ea typeface="Monaco" charset="0"/>
                <a:cs typeface="Monaco" charset="0"/>
              </a:rPr>
              <a:t>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m1.Test()</a:t>
            </a:r>
            <a:endParaRPr kumimoji="1" lang="zh-CN" altLang="en-US" sz="2000" dirty="0">
              <a:latin typeface="Monaco" charset="0"/>
              <a:ea typeface="Monaco" charset="0"/>
              <a:cs typeface="Monaco" charset="0"/>
            </a:endParaRPr>
          </a:p>
        </p:txBody>
      </p:sp>
      <p:sp>
        <p:nvSpPr>
          <p:cNvPr id="45" name="矩形 44"/>
          <p:cNvSpPr/>
          <p:nvPr/>
        </p:nvSpPr>
        <p:spPr>
          <a:xfrm>
            <a:off x="583884" y="5733256"/>
            <a:ext cx="5467038" cy="906950"/>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p:cNvSpPr txBox="1"/>
          <p:nvPr/>
        </p:nvSpPr>
        <p:spPr>
          <a:xfrm>
            <a:off x="745651" y="5877272"/>
            <a:ext cx="5109091" cy="707886"/>
          </a:xfrm>
          <a:prstGeom prst="rect">
            <a:avLst/>
          </a:prstGeom>
          <a:noFill/>
        </p:spPr>
        <p:txBody>
          <a:bodyPr wrap="none" rtlCol="0">
            <a:spAutoFit/>
          </a:bodyPr>
          <a:lstStyle/>
          <a:p>
            <a:r>
              <a:rPr kumimoji="1" lang="en-US" altLang="zh-CN" sz="2000" dirty="0" smtClean="0">
                <a:solidFill>
                  <a:srgbClr val="C00000"/>
                </a:solidFill>
                <a:latin typeface="Monaco" charset="0"/>
                <a:ea typeface="Monaco" charset="0"/>
                <a:cs typeface="Monaco" charset="0"/>
              </a:rPr>
              <a:t>from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 </a:t>
            </a:r>
            <a:endParaRPr kumimoji="1" lang="en-US" altLang="zh-CN" sz="2000" dirty="0">
              <a:latin typeface="Monaco" charset="0"/>
              <a:ea typeface="Monaco" charset="0"/>
              <a:cs typeface="Monaco" charset="0"/>
            </a:endParaRPr>
          </a:p>
          <a:p>
            <a:r>
              <a:rPr kumimoji="1" lang="en-US" altLang="zh-CN" sz="2000" dirty="0" smtClean="0">
                <a:latin typeface="Monaco" charset="0"/>
                <a:ea typeface="Monaco" charset="0"/>
                <a:cs typeface="Monaco" charset="0"/>
              </a:rPr>
              <a:t>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Test()</a:t>
            </a:r>
            <a:endParaRPr kumimoji="1" lang="zh-CN" altLang="en-US" sz="2000" dirty="0">
              <a:latin typeface="Monaco" charset="0"/>
              <a:ea typeface="Monaco" charset="0"/>
              <a:cs typeface="Monaco" charset="0"/>
            </a:endParaRPr>
          </a:p>
        </p:txBody>
      </p:sp>
      <p:cxnSp>
        <p:nvCxnSpPr>
          <p:cNvPr id="11" name="直线连接符 10"/>
          <p:cNvCxnSpPr>
            <a:stCxn id="37" idx="3"/>
          </p:cNvCxnSpPr>
          <p:nvPr/>
        </p:nvCxnSpPr>
        <p:spPr>
          <a:xfrm>
            <a:off x="6050922" y="5282461"/>
            <a:ext cx="614898" cy="716969"/>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7" name="直线连接符 46"/>
          <p:cNvCxnSpPr>
            <a:stCxn id="45" idx="3"/>
          </p:cNvCxnSpPr>
          <p:nvPr/>
        </p:nvCxnSpPr>
        <p:spPr>
          <a:xfrm flipV="1">
            <a:off x="6050922" y="6032010"/>
            <a:ext cx="614898" cy="154721"/>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rot="2914171">
            <a:off x="5880990" y="5447384"/>
            <a:ext cx="1569660" cy="369332"/>
          </a:xfrm>
          <a:prstGeom prst="rect">
            <a:avLst/>
          </a:prstGeom>
          <a:noFill/>
        </p:spPr>
        <p:txBody>
          <a:bodyPr wrap="none" rtlCol="0">
            <a:spAutoFit/>
          </a:bodyPr>
          <a:lstStyle/>
          <a:p>
            <a:r>
              <a:rPr kumimoji="1" lang="zh-CN" altLang="en-US" b="1" dirty="0" smtClean="0">
                <a:latin typeface="Microsoft YaHei Light" charset="-122"/>
                <a:ea typeface="Microsoft YaHei Light" charset="-122"/>
                <a:cs typeface="Microsoft YaHei Light" charset="-122"/>
              </a:rPr>
              <a:t>注意使用区别</a:t>
            </a:r>
            <a:endParaRPr kumimoji="1" lang="zh-CN" altLang="en-US" b="1" dirty="0">
              <a:latin typeface="Microsoft YaHei Light" charset="-122"/>
              <a:ea typeface="Microsoft YaHei Light" charset="-122"/>
              <a:cs typeface="Microsoft YaHei Light" charset="-122"/>
            </a:endParaRPr>
          </a:p>
        </p:txBody>
      </p:sp>
      <p:sp>
        <p:nvSpPr>
          <p:cNvPr id="49" name="矩形 48"/>
          <p:cNvSpPr/>
          <p:nvPr/>
        </p:nvSpPr>
        <p:spPr>
          <a:xfrm>
            <a:off x="581441" y="1320177"/>
            <a:ext cx="5467038" cy="1211128"/>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49"/>
          <p:cNvSpPr txBox="1"/>
          <p:nvPr/>
        </p:nvSpPr>
        <p:spPr>
          <a:xfrm>
            <a:off x="1459092" y="1438251"/>
            <a:ext cx="3108543" cy="1015663"/>
          </a:xfrm>
          <a:prstGeom prst="rect">
            <a:avLst/>
          </a:prstGeom>
          <a:noFill/>
        </p:spPr>
        <p:txBody>
          <a:bodyPr wrap="none" rtlCol="0">
            <a:spAutoFit/>
          </a:bodyPr>
          <a:lstStyle/>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x</a:t>
            </a: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x</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r>
              <a:rPr kumimoji="1" lang="zh-CN" altLang="en-US" sz="2000" dirty="0">
                <a:latin typeface="Monaco" charset="0"/>
                <a:ea typeface="Monaco" charset="0"/>
                <a:cs typeface="Monaco" charset="0"/>
              </a:rPr>
              <a:t>*</a:t>
            </a:r>
            <a:endParaRPr kumimoji="1" lang="en-US" altLang="zh-CN" sz="2000" dirty="0" smtClean="0">
              <a:latin typeface="Monaco" charset="0"/>
              <a:ea typeface="Monaco" charset="0"/>
              <a:cs typeface="Monaco" charset="0"/>
            </a:endParaRP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x</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r>
              <a:rPr kumimoji="1" lang="en-US" altLang="zh-CN" sz="2000" dirty="0" err="1" smtClean="0">
                <a:latin typeface="Monaco" charset="0"/>
                <a:ea typeface="Monaco" charset="0"/>
                <a:cs typeface="Monaco" charset="0"/>
              </a:rPr>
              <a:t>a,b,c</a:t>
            </a:r>
            <a:endParaRPr kumimoji="1" lang="en-US" altLang="zh-CN" sz="2000" dirty="0" smtClean="0">
              <a:latin typeface="Monaco" charset="0"/>
              <a:ea typeface="Monaco" charset="0"/>
              <a:cs typeface="Monaco" charset="0"/>
            </a:endParaRPr>
          </a:p>
        </p:txBody>
      </p:sp>
      <p:sp>
        <p:nvSpPr>
          <p:cNvPr id="17" name="文本框 16"/>
          <p:cNvSpPr txBox="1"/>
          <p:nvPr/>
        </p:nvSpPr>
        <p:spPr>
          <a:xfrm>
            <a:off x="970167" y="1484418"/>
            <a:ext cx="415498" cy="923330"/>
          </a:xfrm>
          <a:prstGeom prst="rect">
            <a:avLst/>
          </a:prstGeom>
          <a:noFill/>
        </p:spPr>
        <p:txBody>
          <a:bodyPr wrap="none" rtlCol="0">
            <a:spAutoFit/>
          </a:bodyPr>
          <a:lstStyle/>
          <a:p>
            <a:r>
              <a:rPr kumimoji="1" lang="zh-CN" altLang="en-US" dirty="0" smtClean="0"/>
              <a:t>①</a:t>
            </a:r>
            <a:endParaRPr kumimoji="1" lang="en-US" altLang="zh-CN" dirty="0" smtClean="0"/>
          </a:p>
          <a:p>
            <a:r>
              <a:rPr kumimoji="1" lang="zh-CN" altLang="en-US" dirty="0" smtClean="0"/>
              <a:t>②</a:t>
            </a:r>
            <a:endParaRPr kumimoji="1" lang="en-US" altLang="zh-CN" dirty="0" smtClean="0"/>
          </a:p>
          <a:p>
            <a:r>
              <a:rPr kumimoji="1" lang="zh-CN" altLang="en-US" dirty="0" smtClean="0"/>
              <a:t>③</a:t>
            </a:r>
            <a:endParaRPr kumimoji="1" lang="zh-CN" altLang="en-US" dirty="0"/>
          </a:p>
        </p:txBody>
      </p:sp>
    </p:spTree>
    <p:extLst>
      <p:ext uri="{BB962C8B-B14F-4D97-AF65-F5344CB8AC3E}">
        <p14:creationId xmlns:p14="http://schemas.microsoft.com/office/powerpoint/2010/main" val="1635390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2682" y="1844824"/>
            <a:ext cx="10945216" cy="5184576"/>
          </a:xfrm>
        </p:spPr>
        <p:txBody>
          <a:bodyPr>
            <a:normAutofit/>
          </a:bodyPr>
          <a:lstStyle/>
          <a:p>
            <a:pPr>
              <a:lnSpc>
                <a:spcPct val="150000"/>
              </a:lnSpc>
            </a:pPr>
            <a:r>
              <a:rPr lang="zh-CN" altLang="en-US" sz="2400" dirty="0" smtClean="0"/>
              <a:t>模块</a:t>
            </a:r>
            <a:r>
              <a:rPr lang="zh-CN" altLang="en-US" sz="2400" dirty="0"/>
              <a:t>的方式非常简单，</a:t>
            </a:r>
            <a:r>
              <a:rPr lang="zh-CN" altLang="en-US" sz="2400" dirty="0" smtClean="0"/>
              <a:t>在</a:t>
            </a:r>
            <a:r>
              <a:rPr lang="en-US" altLang="zh-CN" sz="2400" dirty="0" smtClean="0"/>
              <a:t>"</a:t>
            </a:r>
            <a:r>
              <a:rPr kumimoji="1" lang="en-US" altLang="zh-CN" sz="2400" dirty="0">
                <a:latin typeface="Monaco"/>
              </a:rPr>
              <a:t>import</a:t>
            </a:r>
            <a:r>
              <a:rPr lang="en-US" altLang="zh-CN" sz="2400" dirty="0" smtClean="0"/>
              <a:t>"</a:t>
            </a:r>
            <a:r>
              <a:rPr lang="zh-CN" altLang="en-US" sz="2400" dirty="0" smtClean="0"/>
              <a:t>后加上</a:t>
            </a:r>
            <a:r>
              <a:rPr lang="en-US" altLang="zh-CN" sz="2400" dirty="0" smtClean="0"/>
              <a:t>"</a:t>
            </a:r>
            <a:r>
              <a:rPr lang="zh-CN" altLang="en-US" sz="2400" dirty="0" smtClean="0"/>
              <a:t>模块名称</a:t>
            </a:r>
            <a:r>
              <a:rPr lang="en-US" altLang="zh-CN" sz="2400" dirty="0" smtClean="0"/>
              <a:t>"</a:t>
            </a:r>
            <a:r>
              <a:rPr lang="zh-CN" altLang="en-US" sz="2400" dirty="0" smtClean="0"/>
              <a:t>就</a:t>
            </a:r>
            <a:r>
              <a:rPr lang="zh-CN" altLang="en-US" sz="2400" dirty="0"/>
              <a:t>可以了</a:t>
            </a:r>
            <a:r>
              <a:rPr lang="zh-CN" altLang="en-US" sz="2400" dirty="0" smtClean="0"/>
              <a:t>。</a:t>
            </a:r>
            <a:endParaRPr lang="en-US" altLang="zh-CN" sz="2400" dirty="0" smtClean="0"/>
          </a:p>
          <a:p>
            <a:pPr>
              <a:lnSpc>
                <a:spcPct val="150000"/>
              </a:lnSpc>
            </a:pPr>
            <a:endParaRPr kumimoji="1" lang="en-US" altLang="zh-CN" sz="2400" dirty="0"/>
          </a:p>
          <a:p>
            <a:pPr>
              <a:lnSpc>
                <a:spcPct val="150000"/>
              </a:lnSpc>
            </a:pPr>
            <a:r>
              <a:rPr kumimoji="1" lang="zh-CN" altLang="en-US" sz="2400" dirty="0"/>
              <a:t>通过这一句，计算机就在指定的位置找到</a:t>
            </a:r>
            <a:r>
              <a:rPr kumimoji="1" lang="zh-CN" altLang="en-US" sz="2400" dirty="0" smtClean="0"/>
              <a:t>了</a:t>
            </a:r>
            <a:r>
              <a:rPr kumimoji="1" lang="en-US" altLang="zh-CN" sz="2400" dirty="0" smtClean="0"/>
              <a:t>"</a:t>
            </a:r>
            <a:r>
              <a:rPr kumimoji="1" lang="en-US" altLang="zh-CN" sz="2400" dirty="0">
                <a:latin typeface="Monaco"/>
              </a:rPr>
              <a:t>numpy.py</a:t>
            </a:r>
            <a:r>
              <a:rPr kumimoji="1" lang="en-US" altLang="zh-CN" sz="2400" dirty="0" smtClean="0"/>
              <a:t>"</a:t>
            </a:r>
            <a:r>
              <a:rPr kumimoji="1" lang="zh-CN" altLang="en-US" sz="2400" dirty="0" smtClean="0"/>
              <a:t>文件</a:t>
            </a:r>
            <a:r>
              <a:rPr kumimoji="1" lang="zh-CN" altLang="en-US" sz="2400" dirty="0"/>
              <a:t>，并准备好该文件拥有的之后会用到的函数和属性。在导</a:t>
            </a:r>
            <a:r>
              <a:rPr kumimoji="1" lang="zh-CN" altLang="en-US" sz="2400" dirty="0" smtClean="0"/>
              <a:t>入</a:t>
            </a:r>
            <a:r>
              <a:rPr kumimoji="1" lang="en-US" altLang="zh-CN" sz="2400" dirty="0" smtClean="0"/>
              <a:t>"</a:t>
            </a:r>
            <a:r>
              <a:rPr kumimoji="1" lang="en-US" altLang="zh-CN" sz="2400" dirty="0" err="1">
                <a:latin typeface="Monaco"/>
              </a:rPr>
              <a:t>numpy</a:t>
            </a:r>
            <a:r>
              <a:rPr kumimoji="1" lang="en-US" altLang="zh-CN" sz="2400" dirty="0" smtClean="0"/>
              <a:t>"</a:t>
            </a:r>
            <a:r>
              <a:rPr kumimoji="1" lang="zh-CN" altLang="en-US" sz="2400" dirty="0" smtClean="0"/>
              <a:t>后</a:t>
            </a:r>
            <a:r>
              <a:rPr kumimoji="1" lang="zh-CN" altLang="en-US" sz="2400" dirty="0"/>
              <a:t>，我们就可以通过点</a:t>
            </a:r>
            <a:r>
              <a:rPr kumimoji="1" lang="zh-CN" altLang="en-US" sz="2400" dirty="0" smtClean="0"/>
              <a:t>符号</a:t>
            </a:r>
            <a:r>
              <a:rPr kumimoji="1" lang="en-US" altLang="zh-CN" sz="2400" dirty="0" smtClean="0"/>
              <a:t>"."</a:t>
            </a:r>
            <a:r>
              <a:rPr kumimoji="1" lang="zh-CN" altLang="en-US" sz="2400" dirty="0" smtClean="0"/>
              <a:t>连接</a:t>
            </a:r>
            <a:r>
              <a:rPr kumimoji="1" lang="zh-CN" altLang="en-US" sz="2400" dirty="0"/>
              <a:t>模块名称和函数名，使用该模块中的函数和属性。</a:t>
            </a:r>
            <a:endParaRPr kumimoji="1" lang="en-US" altLang="zh-CN" sz="2400" dirty="0" smtClean="0"/>
          </a:p>
          <a:p>
            <a:pPr>
              <a:lnSpc>
                <a:spcPct val="150000"/>
              </a:lnSpc>
            </a:pPr>
            <a:endParaRPr kumimoji="1" lang="en-US" altLang="zh-CN" sz="2400" dirty="0"/>
          </a:p>
        </p:txBody>
      </p:sp>
      <p:sp>
        <p:nvSpPr>
          <p:cNvPr id="10" name="内容占位符 1"/>
          <p:cNvSpPr txBox="1">
            <a:spLocks/>
          </p:cNvSpPr>
          <p:nvPr/>
        </p:nvSpPr>
        <p:spPr>
          <a:xfrm>
            <a:off x="6199014" y="125394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8971" r="27339" b="-1"/>
          <a:stretch/>
        </p:blipFill>
        <p:spPr>
          <a:xfrm>
            <a:off x="516535" y="2314234"/>
            <a:ext cx="10770335" cy="973940"/>
          </a:xfrm>
          <a:prstGeom prst="rect">
            <a:avLst/>
          </a:prstGeom>
        </p:spPr>
      </p:pic>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t="1405" r="25473" b="10955"/>
          <a:stretch/>
        </p:blipFill>
        <p:spPr>
          <a:xfrm>
            <a:off x="598313" y="5142380"/>
            <a:ext cx="10538247" cy="1152128"/>
          </a:xfrm>
          <a:prstGeom prst="rect">
            <a:avLst/>
          </a:prstGeom>
        </p:spPr>
      </p:pic>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3" name="矩形 12"/>
          <p:cNvSpPr/>
          <p:nvPr/>
        </p:nvSpPr>
        <p:spPr>
          <a:xfrm>
            <a:off x="479376" y="671163"/>
            <a:ext cx="2808312"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5"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导入整个模块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8370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484784"/>
            <a:ext cx="10945216" cy="5184576"/>
          </a:xfrm>
        </p:spPr>
        <p:txBody>
          <a:bodyPr>
            <a:normAutofit/>
          </a:bodyPr>
          <a:lstStyle/>
          <a:p>
            <a:pPr>
              <a:lnSpc>
                <a:spcPct val="150000"/>
              </a:lnSpc>
            </a:pPr>
            <a:r>
              <a:rPr lang="zh-CN" altLang="en-US" sz="2400" dirty="0" smtClean="0"/>
              <a:t>指定</a:t>
            </a:r>
            <a:r>
              <a:rPr lang="zh-CN" altLang="en-US" sz="2400" dirty="0"/>
              <a:t>的方式是</a:t>
            </a:r>
            <a:r>
              <a:rPr lang="zh-CN" altLang="en-US" sz="2400" dirty="0" smtClean="0"/>
              <a:t>采用</a:t>
            </a:r>
            <a:r>
              <a:rPr lang="en-US" altLang="zh-CN" sz="2400" dirty="0" smtClean="0"/>
              <a:t>"</a:t>
            </a:r>
            <a:r>
              <a:rPr kumimoji="1" lang="en-US" altLang="zh-CN" sz="2400" dirty="0">
                <a:latin typeface="Monaco"/>
              </a:rPr>
              <a:t>import</a:t>
            </a:r>
            <a:r>
              <a:rPr lang="en-US" altLang="zh-CN" sz="2400" dirty="0" smtClean="0"/>
              <a:t> </a:t>
            </a:r>
            <a:r>
              <a:rPr lang="zh-CN" altLang="en-US" sz="2400" dirty="0"/>
              <a:t>模块名称 </a:t>
            </a:r>
            <a:r>
              <a:rPr kumimoji="1" lang="en-US" altLang="zh-CN" sz="2400" dirty="0">
                <a:latin typeface="Monaco"/>
              </a:rPr>
              <a:t>as</a:t>
            </a:r>
            <a:r>
              <a:rPr lang="en-US" altLang="zh-CN" sz="2400" dirty="0"/>
              <a:t> </a:t>
            </a:r>
            <a:r>
              <a:rPr lang="zh-CN" altLang="en-US" sz="2400" dirty="0" smtClean="0"/>
              <a:t>别名</a:t>
            </a:r>
            <a:r>
              <a:rPr lang="en-US" altLang="zh-CN" sz="2400" dirty="0" smtClean="0"/>
              <a:t>"</a:t>
            </a:r>
            <a:r>
              <a:rPr lang="zh-CN" altLang="en-US" sz="2400" dirty="0" smtClean="0"/>
              <a:t>。</a:t>
            </a:r>
            <a:r>
              <a:rPr lang="zh-CN" altLang="en-US" sz="2400" dirty="0"/>
              <a:t>我们可以</a:t>
            </a:r>
            <a:r>
              <a:rPr lang="zh-CN" altLang="en-US" sz="2400" dirty="0" smtClean="0"/>
              <a:t>将</a:t>
            </a:r>
            <a:r>
              <a:rPr lang="en-US" altLang="zh-CN" sz="2400" dirty="0" smtClean="0"/>
              <a:t>"</a:t>
            </a:r>
            <a:r>
              <a:rPr kumimoji="1" lang="en-US" altLang="zh-CN" sz="2400" dirty="0" err="1">
                <a:latin typeface="Monaco"/>
              </a:rPr>
              <a:t>numpy</a:t>
            </a:r>
            <a:r>
              <a:rPr lang="en-US" altLang="zh-CN" sz="2400" dirty="0" smtClean="0"/>
              <a:t>"</a:t>
            </a:r>
            <a:r>
              <a:rPr lang="zh-CN" altLang="en-US" sz="2400" dirty="0" smtClean="0"/>
              <a:t>简记为</a:t>
            </a:r>
            <a:r>
              <a:rPr lang="en-US" altLang="zh-CN" sz="2400" dirty="0" smtClean="0"/>
              <a:t>"</a:t>
            </a:r>
            <a:r>
              <a:rPr kumimoji="1" lang="en-US" altLang="zh-CN" sz="2400" dirty="0">
                <a:latin typeface="Monaco"/>
              </a:rPr>
              <a:t>np</a:t>
            </a:r>
            <a:r>
              <a:rPr lang="en-US" altLang="zh-CN" sz="2400" dirty="0" smtClean="0"/>
              <a:t>"</a:t>
            </a:r>
            <a:r>
              <a:rPr lang="zh-CN" altLang="en-US" sz="2400" dirty="0" smtClean="0"/>
              <a:t>，</a:t>
            </a:r>
            <a:r>
              <a:rPr lang="zh-CN" altLang="en-US" sz="2400" dirty="0"/>
              <a:t>并且在调用时，直接</a:t>
            </a:r>
            <a:r>
              <a:rPr lang="zh-CN" altLang="en-US" sz="2400" dirty="0" smtClean="0"/>
              <a:t>使用</a:t>
            </a:r>
            <a:r>
              <a:rPr lang="en-US" altLang="zh-CN" sz="2400" dirty="0" smtClean="0"/>
              <a:t>"</a:t>
            </a:r>
            <a:r>
              <a:rPr kumimoji="1" lang="en-US" altLang="zh-CN" sz="2400" dirty="0">
                <a:latin typeface="Monaco"/>
              </a:rPr>
              <a:t>np</a:t>
            </a:r>
            <a:r>
              <a:rPr lang="en-US" altLang="zh-CN" sz="2400" dirty="0" smtClean="0"/>
              <a:t>"</a:t>
            </a:r>
            <a:r>
              <a:rPr lang="zh-CN" altLang="en-US" sz="2400" dirty="0" smtClean="0"/>
              <a:t>就</a:t>
            </a:r>
            <a:r>
              <a:rPr lang="zh-CN" altLang="en-US" sz="2400" dirty="0"/>
              <a:t>可以：</a:t>
            </a:r>
            <a:endParaRPr kumimoji="1" lang="en-US" altLang="zh-CN" sz="2400" dirty="0"/>
          </a:p>
          <a:p>
            <a:pPr>
              <a:lnSpc>
                <a:spcPct val="150000"/>
              </a:lnSpc>
            </a:pPr>
            <a:endParaRPr kumimoji="1" lang="en-US" altLang="zh-CN" sz="2400" dirty="0" smtClean="0"/>
          </a:p>
        </p:txBody>
      </p:sp>
      <p:sp>
        <p:nvSpPr>
          <p:cNvPr id="10" name="内容占位符 1"/>
          <p:cNvSpPr txBox="1">
            <a:spLocks/>
          </p:cNvSpPr>
          <p:nvPr/>
        </p:nvSpPr>
        <p:spPr>
          <a:xfrm>
            <a:off x="6226173" y="1325956"/>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16" y="2636912"/>
            <a:ext cx="4236532" cy="2761790"/>
          </a:xfrm>
          <a:prstGeom prst="rect">
            <a:avLst/>
          </a:prstGeom>
        </p:spPr>
      </p:pic>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矩形 11"/>
          <p:cNvSpPr/>
          <p:nvPr/>
        </p:nvSpPr>
        <p:spPr>
          <a:xfrm>
            <a:off x="479376" y="671163"/>
            <a:ext cx="165618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5"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别名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51449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1427588"/>
            <a:ext cx="10945216" cy="5184576"/>
          </a:xfrm>
        </p:spPr>
        <p:txBody>
          <a:bodyPr>
            <a:normAutofit/>
          </a:bodyPr>
          <a:lstStyle/>
          <a:p>
            <a:pPr>
              <a:lnSpc>
                <a:spcPct val="150000"/>
              </a:lnSpc>
            </a:pPr>
            <a:r>
              <a:rPr kumimoji="1" lang="zh-CN" altLang="en-US" sz="2400" dirty="0" smtClean="0"/>
              <a:t>此</a:t>
            </a:r>
            <a:r>
              <a:rPr kumimoji="1" lang="zh-CN" altLang="en-US" sz="2400" dirty="0"/>
              <a:t>过程的实现方式</a:t>
            </a:r>
            <a:r>
              <a:rPr kumimoji="1" lang="zh-CN" altLang="en-US" sz="2400" dirty="0" smtClean="0"/>
              <a:t>是</a:t>
            </a:r>
            <a:r>
              <a:rPr kumimoji="1" lang="en-US" altLang="zh-CN" sz="2400" dirty="0" smtClean="0"/>
              <a:t>“</a:t>
            </a:r>
            <a:r>
              <a:rPr kumimoji="1" lang="en-US" altLang="zh-CN" sz="2400" dirty="0" smtClean="0">
                <a:latin typeface="Monaco"/>
              </a:rPr>
              <a:t>from </a:t>
            </a:r>
            <a:r>
              <a:rPr kumimoji="1" lang="en-US" altLang="zh-CN" sz="2400" dirty="0" smtClean="0"/>
              <a:t> </a:t>
            </a:r>
            <a:r>
              <a:rPr kumimoji="1" lang="zh-CN" altLang="en-US" sz="2400" dirty="0"/>
              <a:t>模块名称 </a:t>
            </a:r>
            <a:r>
              <a:rPr kumimoji="1" lang="zh-CN" altLang="en-US" sz="2400" dirty="0" smtClean="0"/>
              <a:t> </a:t>
            </a:r>
            <a:r>
              <a:rPr kumimoji="1" lang="en-US" altLang="zh-CN" sz="2400" dirty="0" smtClean="0">
                <a:latin typeface="Monaco"/>
              </a:rPr>
              <a:t>import</a:t>
            </a:r>
            <a:r>
              <a:rPr kumimoji="1" lang="en-US" altLang="zh-CN" sz="2400" dirty="0" smtClean="0"/>
              <a:t>  </a:t>
            </a:r>
            <a:r>
              <a:rPr kumimoji="1" lang="zh-CN" altLang="en-US" sz="2400" dirty="0" smtClean="0"/>
              <a:t>函数名称</a:t>
            </a:r>
            <a:r>
              <a:rPr kumimoji="1" lang="en-US" altLang="zh-CN" sz="2400" dirty="0" smtClean="0"/>
              <a:t>"</a:t>
            </a:r>
            <a:r>
              <a:rPr kumimoji="1" lang="zh-CN" altLang="en-US" sz="2400" dirty="0" smtClean="0"/>
              <a:t>，但是要注意我们</a:t>
            </a:r>
            <a:r>
              <a:rPr kumimoji="1" lang="zh-CN" altLang="en-US" sz="2400" dirty="0"/>
              <a:t>只拿到了某个具体的工具，而没有拿到整个工具箱</a:t>
            </a: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只导入某个对象</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16" y="2872910"/>
            <a:ext cx="4596572" cy="2406301"/>
          </a:xfrm>
          <a:prstGeom prst="rect">
            <a:avLst/>
          </a:prstGeom>
        </p:spPr>
      </p:pic>
    </p:spTree>
    <p:extLst>
      <p:ext uri="{BB962C8B-B14F-4D97-AF65-F5344CB8AC3E}">
        <p14:creationId xmlns:p14="http://schemas.microsoft.com/office/powerpoint/2010/main" val="256978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5375920"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latin typeface="Monaco" charset="0"/>
                <a:ea typeface="Monaco" charset="0"/>
                <a:cs typeface="Monaco" charset="0"/>
              </a:rPr>
              <a:t>import</a:t>
            </a:r>
            <a:r>
              <a:rPr lang="zh-CN" altLang="en-US" sz="3200" b="1" dirty="0" smtClean="0">
                <a:solidFill>
                  <a:srgbClr val="942124"/>
                </a:solidFill>
                <a:latin typeface="Microsoft YaHei Light" charset="-122"/>
                <a:ea typeface="Microsoft YaHei Light" charset="-122"/>
                <a:cs typeface="Microsoft YaHei Light" charset="-122"/>
              </a:rPr>
              <a:t>模块</a:t>
            </a:r>
            <a:r>
              <a:rPr lang="zh-CN" altLang="en-US" sz="3200" b="1" dirty="0" smtClean="0">
                <a:solidFill>
                  <a:srgbClr val="942124"/>
                </a:solidFill>
                <a:cs typeface="+mn-cs"/>
              </a:rPr>
              <a:t>时，</a:t>
            </a:r>
            <a:r>
              <a:rPr lang="en-US" altLang="zh-CN" sz="3200" b="1" dirty="0" smtClean="0">
                <a:solidFill>
                  <a:srgbClr val="942124"/>
                </a:solidFill>
                <a:cs typeface="+mn-cs"/>
              </a:rPr>
              <a:t>Python</a:t>
            </a:r>
            <a:r>
              <a:rPr lang="zh-CN" altLang="en-US" sz="3200" b="1" dirty="0" smtClean="0">
                <a:solidFill>
                  <a:srgbClr val="942124"/>
                </a:solidFill>
                <a:cs typeface="+mn-cs"/>
              </a:rPr>
              <a:t>都做了哪些事情？</a:t>
            </a:r>
            <a:endParaRPr lang="en-US" altLang="zh-CN" sz="3200" b="1" dirty="0" smtClean="0">
              <a:solidFill>
                <a:srgbClr val="942124"/>
              </a:solidFill>
              <a:cs typeface="+mn-cs"/>
            </a:endParaRPr>
          </a:p>
        </p:txBody>
      </p:sp>
      <p:sp>
        <p:nvSpPr>
          <p:cNvPr id="12"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65" name="组 64"/>
          <p:cNvGrpSpPr/>
          <p:nvPr/>
        </p:nvGrpSpPr>
        <p:grpSpPr>
          <a:xfrm>
            <a:off x="463090" y="1790467"/>
            <a:ext cx="10447911" cy="3870781"/>
            <a:chOff x="463090" y="1790467"/>
            <a:chExt cx="10447911" cy="3870781"/>
          </a:xfrm>
        </p:grpSpPr>
        <p:sp>
          <p:nvSpPr>
            <p:cNvPr id="43" name="文本框 42"/>
            <p:cNvSpPr txBox="1"/>
            <p:nvPr/>
          </p:nvSpPr>
          <p:spPr>
            <a:xfrm>
              <a:off x="6291971" y="1790467"/>
              <a:ext cx="441146" cy="400110"/>
            </a:xfrm>
            <a:prstGeom prst="rect">
              <a:avLst/>
            </a:prstGeom>
            <a:noFill/>
          </p:spPr>
          <p:txBody>
            <a:bodyPr wrap="none" rtlCol="0">
              <a:spAutoFit/>
            </a:bodyPr>
            <a:lstStyle/>
            <a:p>
              <a:r>
                <a:rPr kumimoji="1" lang="zh-CN" altLang="en-US" sz="2000" dirty="0" smtClean="0">
                  <a:latin typeface="Microsoft YaHei Light" charset="-122"/>
                  <a:ea typeface="Microsoft YaHei Light" charset="-122"/>
                  <a:cs typeface="Microsoft YaHei Light" charset="-122"/>
                </a:rPr>
                <a:t>是</a:t>
              </a:r>
              <a:endParaRPr kumimoji="1" lang="zh-CN" altLang="en-US" sz="2000" dirty="0">
                <a:latin typeface="Microsoft YaHei Light" charset="-122"/>
                <a:ea typeface="Microsoft YaHei Light" charset="-122"/>
                <a:cs typeface="Microsoft YaHei Light" charset="-122"/>
              </a:endParaRPr>
            </a:p>
          </p:txBody>
        </p:sp>
        <p:sp>
          <p:nvSpPr>
            <p:cNvPr id="55" name="圆角矩形 54"/>
            <p:cNvSpPr/>
            <p:nvPr/>
          </p:nvSpPr>
          <p:spPr>
            <a:xfrm>
              <a:off x="7649167" y="1797646"/>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使用当前存在</a:t>
              </a:r>
              <a:r>
                <a:rPr kumimoji="1" lang="zh-CN" altLang="en-US" sz="2000" smtClean="0">
                  <a:latin typeface="Microsoft YaHei Light" charset="-122"/>
                  <a:ea typeface="Microsoft YaHei Light" charset="-122"/>
                  <a:cs typeface="Microsoft YaHei Light" charset="-122"/>
                </a:rPr>
                <a:t>的模块对象</a:t>
              </a:r>
              <a:endParaRPr kumimoji="1" lang="zh-CN" altLang="en-US" sz="2000" dirty="0">
                <a:latin typeface="Microsoft YaHei Light" charset="-122"/>
                <a:ea typeface="Microsoft YaHei Light" charset="-122"/>
                <a:cs typeface="Microsoft YaHei Light" charset="-122"/>
              </a:endParaRPr>
            </a:p>
          </p:txBody>
        </p:sp>
        <p:grpSp>
          <p:nvGrpSpPr>
            <p:cNvPr id="64" name="组 63"/>
            <p:cNvGrpSpPr/>
            <p:nvPr/>
          </p:nvGrpSpPr>
          <p:grpSpPr>
            <a:xfrm>
              <a:off x="463090" y="2176267"/>
              <a:ext cx="10441160" cy="3484981"/>
              <a:chOff x="463090" y="2176267"/>
              <a:chExt cx="10441160" cy="3484981"/>
            </a:xfrm>
          </p:grpSpPr>
          <p:sp>
            <p:nvSpPr>
              <p:cNvPr id="15" name="圆角矩形 14"/>
              <p:cNvSpPr/>
              <p:nvPr/>
            </p:nvSpPr>
            <p:spPr>
              <a:xfrm>
                <a:off x="463090" y="3132029"/>
                <a:ext cx="3261834" cy="1775694"/>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latin typeface="Monaco" charset="0"/>
                    <a:ea typeface="Monaco" charset="0"/>
                    <a:cs typeface="Monaco" charset="0"/>
                  </a:rPr>
                  <a:t>Python</a:t>
                </a:r>
                <a:r>
                  <a:rPr kumimoji="1" lang="zh-CN" altLang="en-US" sz="2000" dirty="0" smtClean="0">
                    <a:latin typeface="Microsoft YaHei Light" charset="-122"/>
                    <a:ea typeface="Microsoft YaHei Light" charset="-122"/>
                    <a:cs typeface="Microsoft YaHei Light" charset="-122"/>
                  </a:rPr>
                  <a:t>解释器检查</a:t>
                </a:r>
                <a:r>
                  <a:rPr kumimoji="1" lang="en-US" altLang="zh-CN" sz="2000" dirty="0" smtClean="0">
                    <a:latin typeface="Monaco" charset="0"/>
                    <a:ea typeface="Monaco" charset="0"/>
                    <a:cs typeface="Monaco" charset="0"/>
                  </a:rPr>
                  <a:t>module</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registry</a:t>
                </a:r>
                <a:r>
                  <a:rPr kumimoji="1" lang="zh-CN" altLang="en-US"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sys.modules</a:t>
                </a:r>
                <a:r>
                  <a:rPr kumimoji="1" lang="zh-CN" altLang="en-US" sz="2000" dirty="0" smtClean="0">
                    <a:latin typeface="Monaco" charset="0"/>
                    <a:ea typeface="Monaco" charset="0"/>
                    <a:cs typeface="Monaco" charset="0"/>
                  </a:rPr>
                  <a:t>）</a:t>
                </a:r>
                <a:r>
                  <a:rPr kumimoji="1" lang="zh-CN" altLang="en-US" sz="2000" dirty="0" smtClean="0">
                    <a:latin typeface="Microsoft YaHei Light" charset="-122"/>
                    <a:ea typeface="Microsoft YaHei Light" charset="-122"/>
                    <a:cs typeface="Microsoft YaHei Light" charset="-122"/>
                  </a:rPr>
                  <a:t>部分</a:t>
                </a:r>
                <a:endParaRPr kumimoji="1" lang="zh-CN" altLang="en-US" sz="2000" dirty="0">
                  <a:latin typeface="Microsoft YaHei Light" charset="-122"/>
                  <a:ea typeface="Microsoft YaHei Light" charset="-122"/>
                  <a:cs typeface="Microsoft YaHei Light" charset="-122"/>
                </a:endParaRPr>
              </a:p>
            </p:txBody>
          </p:sp>
          <p:cxnSp>
            <p:nvCxnSpPr>
              <p:cNvPr id="16" name="直线连接符 15"/>
              <p:cNvCxnSpPr>
                <a:endCxn id="37" idx="3"/>
              </p:cNvCxnSpPr>
              <p:nvPr/>
            </p:nvCxnSpPr>
            <p:spPr>
              <a:xfrm>
                <a:off x="3724924" y="4019876"/>
                <a:ext cx="1950704"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695599" y="3512044"/>
                <a:ext cx="1980029" cy="1015663"/>
              </a:xfrm>
              <a:prstGeom prst="rect">
                <a:avLst/>
              </a:prstGeom>
              <a:noFill/>
            </p:spPr>
            <p:txBody>
              <a:bodyPr wrap="none" rtlCol="0">
                <a:spAutoFit/>
              </a:bodyPr>
              <a:lstStyle/>
              <a:p>
                <a:pPr>
                  <a:lnSpc>
                    <a:spcPct val="150000"/>
                  </a:lnSpc>
                </a:pPr>
                <a:r>
                  <a:rPr kumimoji="1" lang="zh-CN" altLang="en-US" sz="2000" dirty="0" smtClean="0">
                    <a:latin typeface="Microsoft YaHei Light" charset="-122"/>
                    <a:ea typeface="Microsoft YaHei Light" charset="-122"/>
                    <a:cs typeface="Microsoft YaHei Light" charset="-122"/>
                  </a:rPr>
                  <a:t>模块先前</a:t>
                </a:r>
                <a:endParaRPr kumimoji="1" lang="en-US" altLang="zh-CN" sz="2000" dirty="0" smtClean="0">
                  <a:latin typeface="Microsoft YaHei Light" charset="-122"/>
                  <a:ea typeface="Microsoft YaHei Light" charset="-122"/>
                  <a:cs typeface="Microsoft YaHei Light" charset="-122"/>
                </a:endParaRPr>
              </a:p>
              <a:p>
                <a:pPr>
                  <a:lnSpc>
                    <a:spcPct val="150000"/>
                  </a:lnSpc>
                </a:pPr>
                <a:r>
                  <a:rPr kumimoji="1" lang="zh-CN" altLang="en-US" sz="2000" dirty="0" smtClean="0">
                    <a:latin typeface="Microsoft YaHei Light" charset="-122"/>
                    <a:ea typeface="Microsoft YaHei Light" charset="-122"/>
                    <a:cs typeface="Microsoft YaHei Light" charset="-122"/>
                  </a:rPr>
                  <a:t>是否已经导入？</a:t>
                </a:r>
                <a:endParaRPr kumimoji="1" lang="zh-CN" altLang="en-US" sz="2000" dirty="0">
                  <a:latin typeface="Microsoft YaHei Light" charset="-122"/>
                  <a:ea typeface="Microsoft YaHei Light" charset="-122"/>
                  <a:cs typeface="Microsoft YaHei Light" charset="-122"/>
                </a:endParaRPr>
              </a:p>
            </p:txBody>
          </p:sp>
          <p:cxnSp>
            <p:nvCxnSpPr>
              <p:cNvPr id="39" name="直线连接符 38"/>
              <p:cNvCxnSpPr/>
              <p:nvPr/>
            </p:nvCxnSpPr>
            <p:spPr>
              <a:xfrm>
                <a:off x="5657862" y="2176267"/>
                <a:ext cx="0" cy="2153319"/>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2" name="直线连接符 41"/>
              <p:cNvCxnSpPr/>
              <p:nvPr/>
            </p:nvCxnSpPr>
            <p:spPr>
              <a:xfrm>
                <a:off x="5698203" y="4329586"/>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5952395" y="3939043"/>
                <a:ext cx="441146" cy="400110"/>
              </a:xfrm>
              <a:prstGeom prst="rect">
                <a:avLst/>
              </a:prstGeom>
              <a:noFill/>
            </p:spPr>
            <p:txBody>
              <a:bodyPr wrap="none" rtlCol="0">
                <a:spAutoFit/>
              </a:bodyPr>
              <a:lstStyle/>
              <a:p>
                <a:r>
                  <a:rPr kumimoji="1" lang="zh-CN" altLang="en-US" sz="2000" dirty="0" smtClean="0">
                    <a:latin typeface="Microsoft YaHei Light" charset="-122"/>
                    <a:ea typeface="Microsoft YaHei Light" charset="-122"/>
                    <a:cs typeface="Microsoft YaHei Light" charset="-122"/>
                  </a:rPr>
                  <a:t>否</a:t>
                </a:r>
                <a:endParaRPr kumimoji="1" lang="zh-CN" altLang="en-US" sz="2000" dirty="0">
                  <a:latin typeface="Microsoft YaHei Light" charset="-122"/>
                  <a:ea typeface="Microsoft YaHei Light" charset="-122"/>
                  <a:cs typeface="Microsoft YaHei Light" charset="-122"/>
                </a:endParaRPr>
              </a:p>
            </p:txBody>
          </p:sp>
          <p:cxnSp>
            <p:nvCxnSpPr>
              <p:cNvPr id="45" name="直线连接符 44"/>
              <p:cNvCxnSpPr/>
              <p:nvPr/>
            </p:nvCxnSpPr>
            <p:spPr>
              <a:xfrm flipV="1">
                <a:off x="5704953" y="2204864"/>
                <a:ext cx="194421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p:nvPr/>
            </p:nvCxnSpPr>
            <p:spPr>
              <a:xfrm>
                <a:off x="6670310" y="3375480"/>
                <a:ext cx="0" cy="1908212"/>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a:off x="6670310" y="3381552"/>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3" name="直线连接符 52"/>
              <p:cNvCxnSpPr/>
              <p:nvPr/>
            </p:nvCxnSpPr>
            <p:spPr>
              <a:xfrm>
                <a:off x="6670309" y="4329586"/>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a:off x="6670310" y="5283692"/>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56" name="圆角矩形 55"/>
              <p:cNvSpPr/>
              <p:nvPr/>
            </p:nvSpPr>
            <p:spPr>
              <a:xfrm>
                <a:off x="7642416" y="2991851"/>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①创建一个新的、空的</a:t>
                </a:r>
                <a:r>
                  <a:rPr kumimoji="1" lang="en-US" altLang="zh-CN" sz="2000" dirty="0" smtClean="0">
                    <a:latin typeface="Monaco" charset="0"/>
                    <a:ea typeface="Monaco" charset="0"/>
                    <a:cs typeface="Monaco" charset="0"/>
                  </a:rPr>
                  <a:t>module</a:t>
                </a:r>
                <a:r>
                  <a:rPr kumimoji="1" lang="zh-CN" altLang="en-US" sz="2000" dirty="0" smtClean="0">
                    <a:latin typeface="Microsoft YaHei Light" charset="-122"/>
                    <a:ea typeface="Microsoft YaHei Light" charset="-122"/>
                    <a:cs typeface="Microsoft YaHei Light" charset="-122"/>
                  </a:rPr>
                  <a:t>对象</a:t>
                </a:r>
                <a:endParaRPr kumimoji="1" lang="zh-CN" altLang="en-US" sz="2000" dirty="0">
                  <a:latin typeface="Microsoft YaHei Light" charset="-122"/>
                  <a:ea typeface="Microsoft YaHei Light" charset="-122"/>
                  <a:cs typeface="Microsoft YaHei Light" charset="-122"/>
                </a:endParaRPr>
              </a:p>
            </p:txBody>
          </p:sp>
          <p:sp>
            <p:nvSpPr>
              <p:cNvPr id="57" name="圆角矩形 56"/>
              <p:cNvSpPr/>
              <p:nvPr/>
            </p:nvSpPr>
            <p:spPr>
              <a:xfrm>
                <a:off x="7642415" y="3945957"/>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②在</a:t>
                </a:r>
                <a:r>
                  <a:rPr kumimoji="1" lang="en-US" altLang="zh-CN" sz="2000" dirty="0" err="1" smtClean="0">
                    <a:latin typeface="Monaco" charset="0"/>
                    <a:ea typeface="Monaco" charset="0"/>
                    <a:cs typeface="Monaco" charset="0"/>
                  </a:rPr>
                  <a:t>sys.module</a:t>
                </a:r>
                <a:r>
                  <a:rPr kumimoji="1" lang="zh-CN" altLang="en-US" sz="2000" dirty="0" smtClean="0">
                    <a:latin typeface="Microsoft YaHei Light" charset="-122"/>
                    <a:ea typeface="Microsoft YaHei Light" charset="-122"/>
                    <a:cs typeface="Microsoft YaHei Light" charset="-122"/>
                  </a:rPr>
                  <a:t>字典中插入该模块对象</a:t>
                </a:r>
                <a:endParaRPr kumimoji="1" lang="zh-CN" altLang="en-US" sz="2000" dirty="0">
                  <a:latin typeface="Microsoft YaHei Light" charset="-122"/>
                  <a:ea typeface="Microsoft YaHei Light" charset="-122"/>
                  <a:cs typeface="Microsoft YaHei Light" charset="-122"/>
                </a:endParaRPr>
              </a:p>
            </p:txBody>
          </p:sp>
          <p:sp>
            <p:nvSpPr>
              <p:cNvPr id="58" name="圆角矩形 57"/>
              <p:cNvSpPr/>
              <p:nvPr/>
            </p:nvSpPr>
            <p:spPr>
              <a:xfrm>
                <a:off x="7642415" y="4893990"/>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③加载该模块代码所对应的对象</a:t>
                </a:r>
                <a:endParaRPr kumimoji="1" lang="zh-CN" altLang="en-US" sz="2000" dirty="0">
                  <a:latin typeface="Microsoft YaHei Light" charset="-122"/>
                  <a:ea typeface="Microsoft YaHei Light" charset="-122"/>
                  <a:cs typeface="Microsoft YaHei Light" charset="-122"/>
                </a:endParaRPr>
              </a:p>
            </p:txBody>
          </p:sp>
        </p:grpSp>
      </p:grpSp>
      <p:sp>
        <p:nvSpPr>
          <p:cNvPr id="60" name="内容占位符 1"/>
          <p:cNvSpPr>
            <a:spLocks noGrp="1"/>
          </p:cNvSpPr>
          <p:nvPr>
            <p:ph idx="1"/>
          </p:nvPr>
        </p:nvSpPr>
        <p:spPr>
          <a:xfrm>
            <a:off x="911424" y="5710641"/>
            <a:ext cx="9099185" cy="1065271"/>
          </a:xfrm>
        </p:spPr>
        <p:txBody>
          <a:bodyPr>
            <a:normAutofit fontScale="92500" lnSpcReduction="10000"/>
          </a:bodyPr>
          <a:lstStyle/>
          <a:p>
            <a:pPr>
              <a:lnSpc>
                <a:spcPct val="150000"/>
              </a:lnSpc>
            </a:pPr>
            <a:r>
              <a:rPr lang="zh-CN" altLang="en-US" sz="2400" dirty="0"/>
              <a:t>然后在新的模块命名空间、执行该模块代码对象（</a:t>
            </a:r>
            <a:r>
              <a:rPr lang="en-US" altLang="zh-CN" sz="2400" dirty="0"/>
              <a:t>code object</a:t>
            </a:r>
            <a:r>
              <a:rPr lang="zh-CN" altLang="en-US" sz="2400" dirty="0"/>
              <a:t>）。所有由该代码指定的变量均可以通过该模块对象引用</a:t>
            </a:r>
            <a:endParaRPr kumimoji="1" lang="en-US" altLang="zh-CN" sz="2400" dirty="0"/>
          </a:p>
        </p:txBody>
      </p:sp>
    </p:spTree>
    <p:extLst>
      <p:ext uri="{BB962C8B-B14F-4D97-AF65-F5344CB8AC3E}">
        <p14:creationId xmlns:p14="http://schemas.microsoft.com/office/powerpoint/2010/main" val="1064866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a:solidFill>
                  <a:srgbClr val="942124"/>
                </a:solidFill>
                <a:latin typeface="Monaco" charset="0"/>
                <a:ea typeface="Monaco" charset="0"/>
                <a:cs typeface="Monaco" charset="0"/>
              </a:rPr>
              <a:t>i</a:t>
            </a:r>
            <a:r>
              <a:rPr lang="en-US" altLang="zh-CN" sz="3200" b="1" dirty="0" smtClean="0">
                <a:solidFill>
                  <a:srgbClr val="942124"/>
                </a:solidFill>
                <a:latin typeface="Monaco" charset="0"/>
                <a:ea typeface="Monaco" charset="0"/>
                <a:cs typeface="Monaco" charset="0"/>
              </a:rPr>
              <a:t>mport</a:t>
            </a:r>
            <a:r>
              <a:rPr lang="zh-CN" altLang="en-US" sz="3200" b="1" dirty="0" smtClean="0">
                <a:solidFill>
                  <a:srgbClr val="942124"/>
                </a:solidFill>
                <a:cs typeface="+mn-cs"/>
              </a:rPr>
              <a:t>搜索的路径顺序</a:t>
            </a:r>
            <a:endParaRPr lang="en-US" altLang="zh-CN" sz="3200" b="1" dirty="0" smtClean="0">
              <a:solidFill>
                <a:srgbClr val="942124"/>
              </a:solidFill>
              <a:cs typeface="+mn-cs"/>
            </a:endParaRPr>
          </a:p>
        </p:txBody>
      </p:sp>
      <p:sp>
        <p:nvSpPr>
          <p:cNvPr id="12"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3" name="圆角矩形 12"/>
          <p:cNvSpPr/>
          <p:nvPr/>
        </p:nvSpPr>
        <p:spPr>
          <a:xfrm>
            <a:off x="351477" y="2078322"/>
            <a:ext cx="2210226"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smtClean="0">
                <a:latin typeface="Microsoft YaHei Light" charset="-122"/>
                <a:ea typeface="Microsoft YaHei Light" charset="-122"/>
                <a:cs typeface="Microsoft YaHei Light" charset="-122"/>
              </a:rPr>
              <a:t>①程序</a:t>
            </a:r>
            <a:r>
              <a:rPr kumimoji="1" lang="zh-CN" altLang="en-US" sz="2000" dirty="0" smtClean="0">
                <a:latin typeface="Microsoft YaHei Light" charset="-122"/>
                <a:ea typeface="Microsoft YaHei Light" charset="-122"/>
                <a:cs typeface="Microsoft YaHei Light" charset="-122"/>
              </a:rPr>
              <a:t>的主目录</a:t>
            </a:r>
            <a:endParaRPr kumimoji="1" lang="zh-CN" altLang="en-US" sz="2000" dirty="0">
              <a:latin typeface="Microsoft YaHei Light" charset="-122"/>
              <a:ea typeface="Microsoft YaHei Light" charset="-122"/>
              <a:cs typeface="Microsoft YaHei Light" charset="-122"/>
            </a:endParaRPr>
          </a:p>
        </p:txBody>
      </p:sp>
      <p:cxnSp>
        <p:nvCxnSpPr>
          <p:cNvPr id="6" name="直线箭头连接符 5"/>
          <p:cNvCxnSpPr>
            <a:stCxn id="13" idx="3"/>
            <a:endCxn id="16" idx="1"/>
          </p:cNvCxnSpPr>
          <p:nvPr/>
        </p:nvCxnSpPr>
        <p:spPr>
          <a:xfrm flipV="1">
            <a:off x="2561703" y="2501530"/>
            <a:ext cx="848114" cy="1"/>
          </a:xfrm>
          <a:prstGeom prst="straightConnector1">
            <a:avLst/>
          </a:prstGeom>
          <a:ln w="38100">
            <a:solidFill>
              <a:srgbClr val="942124"/>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3409817" y="2078321"/>
            <a:ext cx="2392158"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②</a:t>
            </a:r>
            <a:r>
              <a:rPr kumimoji="1" lang="en-US" altLang="zh-CN" sz="2000" dirty="0" smtClean="0">
                <a:latin typeface="Microsoft YaHei Light" charset="-122"/>
                <a:ea typeface="Microsoft YaHei Light" charset="-122"/>
                <a:cs typeface="Microsoft YaHei Light" charset="-122"/>
              </a:rPr>
              <a:t>PYTHONPATH</a:t>
            </a:r>
            <a:r>
              <a:rPr kumimoji="1" lang="zh-CN" altLang="en-US" sz="2000" dirty="0" smtClean="0">
                <a:latin typeface="Microsoft YaHei Light" charset="-122"/>
                <a:ea typeface="Microsoft YaHei Light" charset="-122"/>
                <a:cs typeface="Microsoft YaHei Light" charset="-122"/>
              </a:rPr>
              <a:t>（环境变量）目录</a:t>
            </a:r>
            <a:endParaRPr kumimoji="1" lang="zh-CN" altLang="en-US" sz="2000" dirty="0">
              <a:latin typeface="Microsoft YaHei Light" charset="-122"/>
              <a:ea typeface="Microsoft YaHei Light" charset="-122"/>
              <a:cs typeface="Microsoft YaHei Light" charset="-122"/>
            </a:endParaRPr>
          </a:p>
        </p:txBody>
      </p:sp>
      <p:sp>
        <p:nvSpPr>
          <p:cNvPr id="19" name="圆角矩形 18"/>
          <p:cNvSpPr/>
          <p:nvPr/>
        </p:nvSpPr>
        <p:spPr>
          <a:xfrm>
            <a:off x="6327145" y="2060848"/>
            <a:ext cx="2392158"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③标准链接库目录</a:t>
            </a:r>
            <a:endParaRPr kumimoji="1" lang="zh-CN" altLang="en-US" sz="2000" dirty="0">
              <a:latin typeface="Microsoft YaHei Light" charset="-122"/>
              <a:ea typeface="Microsoft YaHei Light" charset="-122"/>
              <a:cs typeface="Microsoft YaHei Light" charset="-122"/>
            </a:endParaRPr>
          </a:p>
        </p:txBody>
      </p:sp>
      <p:cxnSp>
        <p:nvCxnSpPr>
          <p:cNvPr id="20" name="直线箭头连接符 19"/>
          <p:cNvCxnSpPr>
            <a:stCxn id="16" idx="3"/>
          </p:cNvCxnSpPr>
          <p:nvPr/>
        </p:nvCxnSpPr>
        <p:spPr>
          <a:xfrm flipV="1">
            <a:off x="5801975" y="2501529"/>
            <a:ext cx="525170" cy="1"/>
          </a:xfrm>
          <a:prstGeom prst="straightConnector1">
            <a:avLst/>
          </a:prstGeom>
          <a:ln w="38100">
            <a:solidFill>
              <a:srgbClr val="94212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9" idx="3"/>
          </p:cNvCxnSpPr>
          <p:nvPr/>
        </p:nvCxnSpPr>
        <p:spPr>
          <a:xfrm>
            <a:off x="8719303" y="2484057"/>
            <a:ext cx="714078" cy="0"/>
          </a:xfrm>
          <a:prstGeom prst="straightConnector1">
            <a:avLst/>
          </a:prstGeom>
          <a:ln w="38100">
            <a:solidFill>
              <a:srgbClr val="942124"/>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9392474" y="2078320"/>
            <a:ext cx="2392158"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④任何</a:t>
            </a:r>
            <a:r>
              <a:rPr kumimoji="1" lang="en-US" altLang="zh-CN"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pth</a:t>
            </a:r>
            <a:r>
              <a:rPr kumimoji="1" lang="zh-CN" altLang="en-US" sz="2000" dirty="0" smtClean="0">
                <a:latin typeface="Microsoft YaHei Light" charset="-122"/>
                <a:ea typeface="Microsoft YaHei Light" charset="-122"/>
                <a:cs typeface="Microsoft YaHei Light" charset="-122"/>
              </a:rPr>
              <a:t>文件的内容</a:t>
            </a:r>
            <a:endParaRPr kumimoji="1" lang="zh-CN" altLang="en-US" sz="2000" dirty="0">
              <a:latin typeface="Microsoft YaHei Light" charset="-122"/>
              <a:ea typeface="Microsoft YaHei Light" charset="-122"/>
              <a:cs typeface="Microsoft YaHei Light" charset="-122"/>
            </a:endParaRPr>
          </a:p>
        </p:txBody>
      </p:sp>
      <p:sp>
        <p:nvSpPr>
          <p:cNvPr id="25" name="内容占位符 24"/>
          <p:cNvSpPr>
            <a:spLocks noGrp="1"/>
          </p:cNvSpPr>
          <p:nvPr>
            <p:ph idx="1"/>
          </p:nvPr>
        </p:nvSpPr>
        <p:spPr>
          <a:xfrm>
            <a:off x="775647" y="3591848"/>
            <a:ext cx="10154344" cy="3068960"/>
          </a:xfrm>
        </p:spPr>
        <p:txBody>
          <a:bodyPr>
            <a:normAutofit/>
          </a:bodyPr>
          <a:lstStyle/>
          <a:p>
            <a:pPr>
              <a:lnSpc>
                <a:spcPct val="150000"/>
              </a:lnSpc>
            </a:pPr>
            <a:r>
              <a:rPr lang="zh-CN" altLang="en-US" sz="2400" dirty="0">
                <a:latin typeface="Microsoft YaHei Light" charset="-122"/>
                <a:ea typeface="Microsoft YaHei Light" charset="-122"/>
                <a:cs typeface="Microsoft YaHei Light" charset="-122"/>
              </a:rPr>
              <a:t>以上四个组件组合起来就变成了 </a:t>
            </a:r>
            <a:r>
              <a:rPr lang="en-US" altLang="zh-CN" sz="2400" dirty="0" err="1">
                <a:latin typeface="Monaco" charset="0"/>
                <a:ea typeface="Monaco" charset="0"/>
                <a:cs typeface="Monaco" charset="0"/>
              </a:rPr>
              <a:t>sys.path</a:t>
            </a:r>
            <a:r>
              <a:rPr lang="zh-CN" altLang="en-US" sz="2400" dirty="0">
                <a:latin typeface="Microsoft YaHei Light" charset="-122"/>
                <a:ea typeface="Microsoft YaHei Light" charset="-122"/>
                <a:cs typeface="Microsoft YaHei Light" charset="-122"/>
              </a:rPr>
              <a:t>，其保存了模块搜索路径在机器上的实际配置，可以通过打印内置的</a:t>
            </a:r>
            <a:r>
              <a:rPr lang="en-US" altLang="zh-CN" sz="2400" dirty="0" err="1">
                <a:latin typeface="Monaco" charset="0"/>
                <a:ea typeface="Monaco" charset="0"/>
                <a:cs typeface="Monaco" charset="0"/>
              </a:rPr>
              <a:t>sys.path</a:t>
            </a:r>
            <a:r>
              <a:rPr lang="en-US" altLang="zh-CN" sz="2400" dirty="0">
                <a:latin typeface="Microsoft YaHei Light" charset="-122"/>
                <a:ea typeface="Microsoft YaHei Light" charset="-122"/>
                <a:cs typeface="Microsoft YaHei Light" charset="-122"/>
              </a:rPr>
              <a:t> </a:t>
            </a:r>
            <a:r>
              <a:rPr lang="zh-CN" altLang="en-US" sz="2400" dirty="0">
                <a:latin typeface="Microsoft YaHei Light" charset="-122"/>
                <a:ea typeface="Microsoft YaHei Light" charset="-122"/>
                <a:cs typeface="Microsoft YaHei Light" charset="-122"/>
              </a:rPr>
              <a:t>列表来查看这些</a:t>
            </a:r>
            <a:r>
              <a:rPr lang="zh-CN" altLang="en-US" sz="2400" dirty="0" smtClean="0">
                <a:latin typeface="Microsoft YaHei Light" charset="-122"/>
                <a:ea typeface="Microsoft YaHei Light" charset="-122"/>
                <a:cs typeface="Microsoft YaHei Light" charset="-122"/>
              </a:rPr>
              <a:t>路径</a:t>
            </a:r>
            <a:endParaRPr lang="en-US" altLang="zh-CN" sz="2400" dirty="0" smtClean="0">
              <a:latin typeface="Microsoft YaHei Light" charset="-122"/>
              <a:ea typeface="Microsoft YaHei Light" charset="-122"/>
              <a:cs typeface="Microsoft YaHei Light" charset="-122"/>
            </a:endParaRPr>
          </a:p>
          <a:p>
            <a:pPr>
              <a:lnSpc>
                <a:spcPct val="150000"/>
              </a:lnSpc>
            </a:pPr>
            <a:r>
              <a:rPr kumimoji="1" lang="zh-CN" altLang="en-US" sz="2400" dirty="0" smtClean="0">
                <a:latin typeface="Microsoft YaHei Light" charset="-122"/>
                <a:ea typeface="Microsoft YaHei Light" charset="-122"/>
                <a:cs typeface="Microsoft YaHei Light" charset="-122"/>
              </a:rPr>
              <a:t>搜索路径</a:t>
            </a:r>
            <a:r>
              <a:rPr kumimoji="1" lang="zh-CN" altLang="en-US" sz="2400" dirty="0" smtClean="0">
                <a:latin typeface="Microsoft YaHei Light" charset="-122"/>
                <a:ea typeface="Microsoft YaHei Light" charset="-122"/>
                <a:cs typeface="Microsoft YaHei Light" charset="-122"/>
              </a:rPr>
              <a:t>①（安装目录）和③（</a:t>
            </a:r>
            <a:r>
              <a:rPr lang="en-US" altLang="zh-CN" sz="2400" dirty="0"/>
              <a:t>\Python\Python35\Lib\site-packages</a:t>
            </a:r>
            <a:r>
              <a:rPr kumimoji="1" lang="zh-CN" altLang="en-US" sz="2400" dirty="0" smtClean="0">
                <a:latin typeface="Microsoft YaHei Light" charset="-122"/>
                <a:ea typeface="Microsoft YaHei Light" charset="-122"/>
                <a:cs typeface="Microsoft YaHei Light" charset="-122"/>
              </a:rPr>
              <a:t>）是</a:t>
            </a:r>
            <a:r>
              <a:rPr kumimoji="1" lang="zh-CN" altLang="en-US" sz="2400" dirty="0" smtClean="0">
                <a:latin typeface="Microsoft YaHei Light" charset="-122"/>
                <a:ea typeface="Microsoft YaHei Light" charset="-122"/>
                <a:cs typeface="Microsoft YaHei Light" charset="-122"/>
              </a:rPr>
              <a:t>系统自定义的，而②和④可以用于拓展路径，从而加入自己的源代码目录</a:t>
            </a:r>
            <a:endParaRPr kumimoji="1" lang="en-US" altLang="zh-CN" sz="24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通过</a:t>
            </a:r>
            <a:r>
              <a:rPr lang="en-US" altLang="zh-CN" sz="3200" b="1" dirty="0" smtClean="0">
                <a:solidFill>
                  <a:srgbClr val="942124"/>
                </a:solidFill>
                <a:latin typeface="Monaco" charset="0"/>
                <a:ea typeface="Monaco" charset="0"/>
                <a:cs typeface="Monaco" charset="0"/>
              </a:rPr>
              <a:t>.</a:t>
            </a:r>
            <a:r>
              <a:rPr lang="en-US" altLang="zh-CN" sz="3200" b="1" dirty="0" err="1" smtClean="0">
                <a:solidFill>
                  <a:srgbClr val="942124"/>
                </a:solidFill>
                <a:latin typeface="Monaco" charset="0"/>
                <a:ea typeface="Monaco" charset="0"/>
                <a:cs typeface="Monaco" charset="0"/>
              </a:rPr>
              <a:t>pth</a:t>
            </a:r>
            <a:r>
              <a:rPr lang="zh-CN" altLang="en-US" sz="3200" b="1" dirty="0" smtClean="0">
                <a:solidFill>
                  <a:srgbClr val="942124"/>
                </a:solidFill>
                <a:cs typeface="+mn-cs"/>
              </a:rPr>
              <a:t>文件修改搜索路径</a:t>
            </a:r>
            <a:endParaRPr lang="en-US" altLang="zh-CN" sz="3200" b="1" dirty="0" smtClean="0">
              <a:solidFill>
                <a:srgbClr val="942124"/>
              </a:solidFill>
              <a:cs typeface="+mn-cs"/>
            </a:endParaRPr>
          </a:p>
        </p:txBody>
      </p:sp>
      <p:sp>
        <p:nvSpPr>
          <p:cNvPr id="12"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内容占位符 24"/>
          <p:cNvSpPr>
            <a:spLocks noGrp="1"/>
          </p:cNvSpPr>
          <p:nvPr>
            <p:ph idx="1"/>
          </p:nvPr>
        </p:nvSpPr>
        <p:spPr>
          <a:xfrm>
            <a:off x="351477" y="1669091"/>
            <a:ext cx="11075547" cy="5000269"/>
          </a:xfrm>
        </p:spPr>
        <p:txBody>
          <a:bodyPr/>
          <a:lstStyle/>
          <a:p>
            <a:pPr marL="457200" indent="-457200">
              <a:lnSpc>
                <a:spcPct val="150000"/>
              </a:lnSpc>
              <a:buFont typeface="+mj-lt"/>
              <a:buAutoNum type="arabicPeriod"/>
            </a:pPr>
            <a:r>
              <a:rPr lang="zh-CN" altLang="en-US" sz="2400" dirty="0" smtClean="0"/>
              <a:t>通过 </a:t>
            </a:r>
            <a:r>
              <a:rPr lang="en-US" altLang="zh-CN" sz="2400" dirty="0" smtClean="0">
                <a:latin typeface="Monaco" charset="0"/>
                <a:ea typeface="Monaco" charset="0"/>
                <a:cs typeface="Monaco" charset="0"/>
              </a:rPr>
              <a:t>site</a:t>
            </a:r>
            <a:r>
              <a:rPr lang="zh-CN" altLang="en-US" sz="2400" dirty="0" smtClean="0"/>
              <a:t> 模块的 </a:t>
            </a:r>
            <a:r>
              <a:rPr lang="en-US" altLang="zh-CN" sz="2400" dirty="0" err="1" smtClean="0">
                <a:latin typeface="Monaco" charset="0"/>
                <a:ea typeface="Monaco" charset="0"/>
                <a:cs typeface="Monaco" charset="0"/>
              </a:rPr>
              <a:t>getsitepackages</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函数获得</a:t>
            </a:r>
            <a:r>
              <a:rPr lang="zh-CN" altLang="en-US" sz="2400" dirty="0" smtClean="0">
                <a:latin typeface="Microsoft YaHei Light" charset="-122"/>
                <a:ea typeface="Microsoft YaHei Light" charset="-122"/>
                <a:cs typeface="Microsoft YaHei Light" charset="-122"/>
              </a:rPr>
              <a:t>包</a:t>
            </a:r>
            <a:r>
              <a:rPr lang="zh-CN" altLang="en-US" sz="2400" dirty="0" smtClean="0"/>
              <a:t>文件位置</a:t>
            </a:r>
            <a:endParaRPr lang="en-US" altLang="zh-CN" sz="2400" dirty="0" smtClean="0"/>
          </a:p>
          <a:p>
            <a:pPr marL="457200" indent="-457200">
              <a:lnSpc>
                <a:spcPct val="150000"/>
              </a:lnSpc>
              <a:buFont typeface="+mj-lt"/>
              <a:buAutoNum type="arabicPeriod"/>
            </a:pPr>
            <a:endParaRPr lang="en-US" altLang="zh-CN" sz="2400" dirty="0" smtClean="0"/>
          </a:p>
          <a:p>
            <a:pPr marL="457200" indent="-457200">
              <a:lnSpc>
                <a:spcPct val="150000"/>
              </a:lnSpc>
              <a:buFont typeface="+mj-lt"/>
              <a:buAutoNum type="arabicPeriod"/>
            </a:pPr>
            <a:endParaRPr kumimoji="1" lang="en-US" altLang="zh-CN" sz="2400" dirty="0"/>
          </a:p>
          <a:p>
            <a:pPr marL="457200" indent="-457200">
              <a:lnSpc>
                <a:spcPct val="150000"/>
              </a:lnSpc>
              <a:buFont typeface="+mj-lt"/>
              <a:buAutoNum type="arabicPeriod"/>
            </a:pPr>
            <a:endParaRPr kumimoji="1" lang="en-US" altLang="zh-CN" sz="2400" dirty="0" smtClean="0"/>
          </a:p>
          <a:p>
            <a:pPr marL="457200" indent="-457200">
              <a:lnSpc>
                <a:spcPct val="150000"/>
              </a:lnSpc>
              <a:buFont typeface="+mj-lt"/>
              <a:buAutoNum type="arabicPeriod"/>
            </a:pPr>
            <a:endParaRPr kumimoji="1" lang="en-US" altLang="zh-CN" sz="2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14" y="2348880"/>
            <a:ext cx="9768355" cy="1460218"/>
          </a:xfrm>
          <a:prstGeom prst="rect">
            <a:avLst/>
          </a:prstGeom>
        </p:spPr>
      </p:pic>
    </p:spTree>
    <p:extLst>
      <p:ext uri="{BB962C8B-B14F-4D97-AF65-F5344CB8AC3E}">
        <p14:creationId xmlns:p14="http://schemas.microsoft.com/office/powerpoint/2010/main" val="3200478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4886274"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第十一部分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Python</a:t>
              </a:r>
              <a:r>
                <a:rPr lang="zh-CN" altLang="en-US" sz="3200" b="1" dirty="0" smtClean="0">
                  <a:solidFill>
                    <a:srgbClr val="942124"/>
                  </a:solidFill>
                  <a:latin typeface="微软雅黑 Light" panose="020B0502040204020203" pitchFamily="34" charset="-122"/>
                  <a:ea typeface="微软雅黑 Light" panose="020B0502040204020203" pitchFamily="34" charset="-122"/>
                </a:rPr>
                <a:t>中的类</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12234334" cy="3844639"/>
          </a:xfrm>
          <a:prstGeom prst="rect">
            <a:avLst/>
          </a:prstGeom>
        </p:spPr>
      </p:pic>
      <p:sp>
        <p:nvSpPr>
          <p:cNvPr id="21" name="矩形 20"/>
          <p:cNvSpPr/>
          <p:nvPr/>
        </p:nvSpPr>
        <p:spPr bwMode="auto">
          <a:xfrm>
            <a:off x="3941021" y="4926457"/>
            <a:ext cx="3225136" cy="1569660"/>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对象和类</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类的创建</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初始化方法</a:t>
            </a:r>
            <a:r>
              <a:rPr lang="en-US" altLang="zh-CN" sz="2400" dirty="0" smtClean="0">
                <a:latin typeface="微软雅黑 Light" panose="020B0502040204020203" pitchFamily="34" charset="-122"/>
                <a:ea typeface="微软雅黑 Light" panose="020B0502040204020203" pitchFamily="34" charset="-122"/>
                <a:cs typeface="Microsoft YaHei" charset="0"/>
              </a:rPr>
              <a:t>__</a:t>
            </a:r>
            <a:r>
              <a:rPr lang="en-US" altLang="zh-CN" sz="2400" dirty="0" err="1" smtClean="0">
                <a:latin typeface="Monaco" charset="0"/>
                <a:ea typeface="Monaco" charset="0"/>
                <a:cs typeface="Monaco" charset="0"/>
              </a:rPr>
              <a:t>init</a:t>
            </a:r>
            <a:r>
              <a:rPr lang="en-US" altLang="zh-CN" sz="2400" dirty="0" smtClean="0">
                <a:latin typeface="微软雅黑 Light" panose="020B0502040204020203" pitchFamily="34" charset="-122"/>
                <a:ea typeface="微软雅黑 Light" panose="020B0502040204020203" pitchFamily="34" charset="-122"/>
                <a:cs typeface="Microsoft YaHei" charset="0"/>
              </a:rPr>
              <a:t>__</a:t>
            </a: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检测缺失值的方法</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
        <p:nvSpPr>
          <p:cNvPr id="22" name="矩形 21"/>
          <p:cNvSpPr/>
          <p:nvPr/>
        </p:nvSpPr>
        <p:spPr bwMode="auto">
          <a:xfrm>
            <a:off x="7166157" y="4926457"/>
            <a:ext cx="4047672" cy="1200329"/>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成员私有化</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类的继承</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类存在的意义</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p14="http://schemas.microsoft.com/office/powerpoint/2010/main" val="3510911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面向对象编程语言</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0775910" cy="9289032"/>
          </a:xfrm>
        </p:spPr>
        <p:txBody>
          <a:bodyPr>
            <a:normAutofit/>
          </a:bodyPr>
          <a:lstStyle/>
          <a:p>
            <a:pPr>
              <a:lnSpc>
                <a:spcPct val="150000"/>
              </a:lnSpc>
            </a:pPr>
            <a:r>
              <a:rPr kumimoji="1" lang="en-US" altLang="zh-CN" sz="2400" dirty="0"/>
              <a:t>Python</a:t>
            </a:r>
            <a:r>
              <a:rPr kumimoji="1" lang="zh-CN" altLang="en-US" sz="2400" dirty="0"/>
              <a:t>语言是一种面向对象编程语言（</a:t>
            </a:r>
            <a:r>
              <a:rPr kumimoji="1" lang="en-US" altLang="zh-CN" sz="2400" dirty="0"/>
              <a:t>Object-Oriented Programming Language</a:t>
            </a:r>
            <a:r>
              <a:rPr kumimoji="1" lang="zh-CN" altLang="en-US" sz="2400" dirty="0"/>
              <a:t>），简称为</a:t>
            </a:r>
            <a:r>
              <a:rPr kumimoji="1" lang="en-US" altLang="zh-CN" sz="2400" b="1" dirty="0"/>
              <a:t>OOP</a:t>
            </a:r>
            <a:r>
              <a:rPr kumimoji="1" lang="zh-CN" altLang="en-US" sz="2400" b="1" dirty="0" smtClean="0"/>
              <a:t>语言</a:t>
            </a:r>
            <a:endParaRPr kumimoji="1" lang="en-US" altLang="zh-CN" sz="2400" b="1" dirty="0"/>
          </a:p>
          <a:p>
            <a:pPr>
              <a:lnSpc>
                <a:spcPct val="150000"/>
              </a:lnSpc>
            </a:pPr>
            <a:r>
              <a:rPr kumimoji="1" lang="zh-CN" altLang="en-US" sz="2400" dirty="0"/>
              <a:t>无论是变量还是函数，它们都是属于某一个特定的类（</a:t>
            </a:r>
            <a:r>
              <a:rPr kumimoji="1" lang="en-US" altLang="zh-CN" sz="2400" dirty="0"/>
              <a:t>class</a:t>
            </a:r>
            <a:r>
              <a:rPr kumimoji="1" lang="zh-CN" altLang="en-US" sz="2400" dirty="0"/>
              <a:t>）。类中的对象叫做该类的</a:t>
            </a:r>
            <a:r>
              <a:rPr kumimoji="1" lang="zh-CN" altLang="en-US" sz="2400" b="1" dirty="0"/>
              <a:t>实例（</a:t>
            </a:r>
            <a:r>
              <a:rPr kumimoji="1" lang="en-US" altLang="zh-CN" sz="2400" b="1" dirty="0"/>
              <a:t>instance</a:t>
            </a:r>
            <a:r>
              <a:rPr kumimoji="1" lang="zh-CN" altLang="en-US" sz="2400" b="1" dirty="0"/>
              <a:t>）</a:t>
            </a:r>
          </a:p>
          <a:p>
            <a:pPr>
              <a:lnSpc>
                <a:spcPct val="150000"/>
              </a:lnSpc>
            </a:pPr>
            <a:r>
              <a:rPr kumimoji="1" lang="zh-CN" altLang="en-US" sz="2400" dirty="0"/>
              <a:t>特定类的所有对象都与</a:t>
            </a:r>
            <a:r>
              <a:rPr kumimoji="1" lang="zh-CN" altLang="en-US" sz="2400" b="1" dirty="0"/>
              <a:t>方法（</a:t>
            </a:r>
            <a:r>
              <a:rPr kumimoji="1" lang="en-US" altLang="zh-CN" sz="2400" b="1" dirty="0"/>
              <a:t>method</a:t>
            </a:r>
            <a:r>
              <a:rPr kumimoji="1" lang="zh-CN" altLang="en-US" sz="2400" b="1" dirty="0"/>
              <a:t>）</a:t>
            </a:r>
            <a:r>
              <a:rPr kumimoji="1" lang="zh-CN" altLang="en-US" sz="2400" dirty="0"/>
              <a:t>相关联，这些方法类似于一个函数，我们编写一次之后，可以重复的调用</a:t>
            </a:r>
            <a:endParaRPr kumimoji="1" lang="en-US" altLang="zh-CN" sz="2400" dirty="0"/>
          </a:p>
          <a:p>
            <a:pPr>
              <a:lnSpc>
                <a:spcPct val="150000"/>
              </a:lnSpc>
            </a:pPr>
            <a:r>
              <a:rPr kumimoji="1" lang="zh-CN" altLang="en-US" sz="2400" dirty="0"/>
              <a:t>一旦某个对象属于某个特定类之后，该对象就可以使用该类的所有方法</a:t>
            </a: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1972299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4886274"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第十部分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Python</a:t>
              </a:r>
              <a:r>
                <a:rPr lang="zh-CN" altLang="en-US" sz="3200" b="1" dirty="0" smtClean="0">
                  <a:solidFill>
                    <a:srgbClr val="942124"/>
                  </a:solidFill>
                  <a:latin typeface="微软雅黑 Light" panose="020B0502040204020203" pitchFamily="34" charset="-122"/>
                  <a:ea typeface="微软雅黑 Light" panose="020B0502040204020203" pitchFamily="34" charset="-122"/>
                </a:rPr>
                <a:t>中的模块</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12234334" cy="3844639"/>
          </a:xfrm>
          <a:prstGeom prst="rect">
            <a:avLst/>
          </a:prstGeom>
        </p:spPr>
      </p:pic>
      <p:sp>
        <p:nvSpPr>
          <p:cNvPr id="21" name="矩形 20"/>
          <p:cNvSpPr/>
          <p:nvPr/>
        </p:nvSpPr>
        <p:spPr bwMode="auto">
          <a:xfrm>
            <a:off x="3941021" y="4874384"/>
            <a:ext cx="3270900" cy="1200329"/>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模块简介</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数据分析领域常用的包</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搜索路径管理</a:t>
            </a:r>
          </a:p>
        </p:txBody>
      </p:sp>
      <p:sp>
        <p:nvSpPr>
          <p:cNvPr id="24" name="矩形 23"/>
          <p:cNvSpPr/>
          <p:nvPr/>
        </p:nvSpPr>
        <p:spPr bwMode="auto">
          <a:xfrm>
            <a:off x="7500111" y="4874383"/>
            <a:ext cx="7272808" cy="1938992"/>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模块的导入</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利用</a:t>
            </a:r>
            <a:r>
              <a:rPr lang="en-US" altLang="zh-CN" sz="2400" dirty="0" smtClean="0">
                <a:latin typeface="微软雅黑 Light" panose="020B0502040204020203" pitchFamily="34" charset="-122"/>
                <a:ea typeface="微软雅黑 Light" panose="020B0502040204020203" pitchFamily="34" charset="-122"/>
                <a:cs typeface="Microsoft YaHei" charset="0"/>
              </a:rPr>
              <a:t>csv</a:t>
            </a:r>
            <a:r>
              <a:rPr lang="zh-CN" altLang="en-US" sz="2400" dirty="0" smtClean="0">
                <a:latin typeface="微软雅黑 Light" panose="020B0502040204020203" pitchFamily="34" charset="-122"/>
                <a:ea typeface="微软雅黑 Light" panose="020B0502040204020203" pitchFamily="34" charset="-122"/>
                <a:cs typeface="Microsoft YaHei" charset="0"/>
              </a:rPr>
              <a:t>、</a:t>
            </a:r>
            <a:r>
              <a:rPr lang="en-US" altLang="zh-CN" sz="2400" dirty="0" smtClean="0">
                <a:latin typeface="微软雅黑 Light" panose="020B0502040204020203" pitchFamily="34" charset="-122"/>
                <a:ea typeface="微软雅黑 Light" panose="020B0502040204020203" pitchFamily="34" charset="-122"/>
                <a:cs typeface="Microsoft YaHei" charset="0"/>
              </a:rPr>
              <a:t>pandas</a:t>
            </a:r>
            <a:r>
              <a:rPr lang="zh-CN" altLang="en-US" sz="2400" dirty="0" smtClean="0">
                <a:latin typeface="微软雅黑 Light" panose="020B0502040204020203" pitchFamily="34" charset="-122"/>
                <a:ea typeface="微软雅黑 Light" panose="020B0502040204020203" pitchFamily="34" charset="-122"/>
                <a:cs typeface="Microsoft YaHei" charset="0"/>
              </a:rPr>
              <a:t>导入数据</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缺失值处理</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a:latin typeface="微软雅黑 Light" panose="020B0502040204020203" pitchFamily="34" charset="-122"/>
                <a:ea typeface="微软雅黑 Light" panose="020B0502040204020203" pitchFamily="34" charset="-122"/>
                <a:cs typeface="Microsoft YaHei" charset="0"/>
              </a:rPr>
              <a:t>使用</a:t>
            </a:r>
            <a:r>
              <a:rPr lang="en-US" altLang="zh-CN" sz="2400" dirty="0" err="1">
                <a:latin typeface="微软雅黑 Light" panose="020B0502040204020203" pitchFamily="34" charset="-122"/>
                <a:ea typeface="微软雅黑 Light" panose="020B0502040204020203" pitchFamily="34" charset="-122"/>
                <a:cs typeface="Microsoft YaHei" charset="0"/>
              </a:rPr>
              <a:t>matplotlib</a:t>
            </a:r>
            <a:r>
              <a:rPr lang="zh-CN" altLang="en-US" sz="2400" dirty="0">
                <a:latin typeface="微软雅黑 Light" panose="020B0502040204020203" pitchFamily="34" charset="-122"/>
                <a:ea typeface="微软雅黑 Light" panose="020B0502040204020203" pitchFamily="34" charset="-122"/>
                <a:cs typeface="Microsoft YaHei" charset="0"/>
              </a:rPr>
              <a:t>绘图</a:t>
            </a:r>
            <a:endParaRPr lang="en-US" altLang="zh-CN" sz="2400" dirty="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p14="http://schemas.microsoft.com/office/powerpoint/2010/main" val="33796897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对象（</a:t>
            </a:r>
            <a:r>
              <a:rPr lang="en-US" altLang="zh-CN" sz="3200" b="1" dirty="0" smtClean="0">
                <a:solidFill>
                  <a:srgbClr val="942124"/>
                </a:solidFill>
                <a:cs typeface="+mn-cs"/>
              </a:rPr>
              <a:t>object</a:t>
            </a:r>
            <a:r>
              <a:rPr lang="zh-CN" altLang="en-US" sz="3200" b="1" dirty="0" smtClean="0">
                <a:solidFill>
                  <a:srgbClr val="942124"/>
                </a:solidFill>
                <a:cs typeface="+mn-cs"/>
              </a:rPr>
              <a:t>）</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074" name="Picture 2" descr="http://img5.duitang.com/uploads/item/201308/20/20130820224916_QGzLt.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193" y="3580969"/>
            <a:ext cx="1755369" cy="24493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933124" y="5473803"/>
            <a:ext cx="1642596" cy="461665"/>
          </a:xfrm>
          <a:prstGeom prst="rect">
            <a:avLst/>
          </a:prstGeom>
          <a:noFill/>
        </p:spPr>
        <p:txBody>
          <a:bodyPr wrap="square" rtlCol="0">
            <a:spAutoFit/>
          </a:bodyPr>
          <a:lstStyle/>
          <a:p>
            <a:r>
              <a:rPr lang="zh-CN" altLang="en-US" sz="2400" dirty="0" smtClean="0">
                <a:latin typeface="Microsoft YaHei Light" charset="-122"/>
                <a:ea typeface="Microsoft YaHei Light" charset="-122"/>
                <a:cs typeface="Microsoft YaHei Light" charset="-122"/>
              </a:rPr>
              <a:t>高中生</a:t>
            </a:r>
            <a:r>
              <a:rPr lang="en-US" altLang="zh-CN" sz="2400" dirty="0" smtClean="0">
                <a:latin typeface="Microsoft YaHei Light" charset="-122"/>
                <a:ea typeface="Microsoft YaHei Light" charset="-122"/>
                <a:cs typeface="Microsoft YaHei Light" charset="-122"/>
              </a:rPr>
              <a:t>1</a:t>
            </a:r>
            <a:endParaRPr lang="zh-CN" altLang="en-US" sz="2400" dirty="0">
              <a:latin typeface="Microsoft YaHei Light" charset="-122"/>
              <a:ea typeface="Microsoft YaHei Light" charset="-122"/>
              <a:cs typeface="Microsoft YaHei Light" charset="-122"/>
            </a:endParaRPr>
          </a:p>
        </p:txBody>
      </p:sp>
      <p:sp>
        <p:nvSpPr>
          <p:cNvPr id="4" name="圆角矩形 3"/>
          <p:cNvSpPr/>
          <p:nvPr/>
        </p:nvSpPr>
        <p:spPr>
          <a:xfrm>
            <a:off x="9540682" y="3582050"/>
            <a:ext cx="1739894" cy="230533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143672" y="3726066"/>
            <a:ext cx="1800200" cy="230533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6" name="Picture 4" descr="http://img15.3lian.com/2015/h1/318/d/152.jpg"/>
          <p:cNvPicPr>
            <a:picLocks noChangeAspect="1" noChangeArrowheads="1"/>
          </p:cNvPicPr>
          <p:nvPr/>
        </p:nvPicPr>
        <p:blipFill rotWithShape="1">
          <a:blip r:embed="rId4">
            <a:extLst>
              <a:ext uri="{28A0092B-C50C-407E-A947-70E740481C1C}">
                <a14:useLocalDpi xmlns:a14="http://schemas.microsoft.com/office/drawing/2010/main" val="0"/>
              </a:ext>
            </a:extLst>
          </a:blip>
          <a:srcRect l="30243" r="17913"/>
          <a:stretch/>
        </p:blipFill>
        <p:spPr bwMode="auto">
          <a:xfrm>
            <a:off x="7841333" y="3571262"/>
            <a:ext cx="864096" cy="246014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8375574" y="5598201"/>
            <a:ext cx="1376148" cy="461665"/>
          </a:xfrm>
          <a:prstGeom prst="rect">
            <a:avLst/>
          </a:prstGeom>
          <a:noFill/>
        </p:spPr>
        <p:txBody>
          <a:bodyPr wrap="square" rtlCol="0">
            <a:spAutoFit/>
          </a:bodyPr>
          <a:lstStyle/>
          <a:p>
            <a:r>
              <a:rPr lang="zh-CN" altLang="en-US" sz="2400" dirty="0" smtClean="0">
                <a:latin typeface="Microsoft YaHei Light" charset="-122"/>
                <a:ea typeface="Microsoft YaHei Light" charset="-122"/>
                <a:cs typeface="Microsoft YaHei Light" charset="-122"/>
              </a:rPr>
              <a:t>高中生</a:t>
            </a:r>
            <a:r>
              <a:rPr lang="en-US" altLang="zh-CN" sz="2400" dirty="0" smtClean="0">
                <a:latin typeface="Microsoft YaHei Light" charset="-122"/>
                <a:ea typeface="Microsoft YaHei Light" charset="-122"/>
                <a:cs typeface="Microsoft YaHei Light" charset="-122"/>
              </a:rPr>
              <a:t>2</a:t>
            </a:r>
            <a:endParaRPr lang="zh-CN" altLang="en-US" sz="2400" dirty="0">
              <a:latin typeface="Microsoft YaHei Light" charset="-122"/>
              <a:ea typeface="Microsoft YaHei Light" charset="-122"/>
              <a:cs typeface="Microsoft YaHei Light" charset="-122"/>
            </a:endParaRPr>
          </a:p>
        </p:txBody>
      </p:sp>
      <p:sp>
        <p:nvSpPr>
          <p:cNvPr id="9" name="文本框 8"/>
          <p:cNvSpPr txBox="1"/>
          <p:nvPr/>
        </p:nvSpPr>
        <p:spPr>
          <a:xfrm>
            <a:off x="3242857" y="4000078"/>
            <a:ext cx="2088232" cy="2031325"/>
          </a:xfrm>
          <a:prstGeom prst="rect">
            <a:avLst/>
          </a:prstGeom>
          <a:noFill/>
        </p:spPr>
        <p:txBody>
          <a:bodyPr wrap="square" rtlCol="0">
            <a:spAutoFit/>
          </a:bodyPr>
          <a:lstStyle/>
          <a:p>
            <a:r>
              <a:rPr lang="zh-CN" altLang="en-US" dirty="0" smtClean="0">
                <a:solidFill>
                  <a:schemeClr val="bg1"/>
                </a:solidFill>
                <a:latin typeface="Microsoft YaHei Light" charset="-122"/>
                <a:ea typeface="Microsoft YaHei Light" charset="-122"/>
                <a:cs typeface="Microsoft YaHei Light" charset="-122"/>
              </a:rPr>
              <a:t>对象的属性</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姓名：王耀华</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年龄：</a:t>
            </a:r>
            <a:r>
              <a:rPr lang="en-US" altLang="zh-CN" dirty="0" smtClean="0">
                <a:solidFill>
                  <a:schemeClr val="bg1"/>
                </a:solidFill>
                <a:latin typeface="Microsoft YaHei Light" charset="-122"/>
                <a:ea typeface="Microsoft YaHei Light" charset="-122"/>
                <a:cs typeface="Microsoft YaHei Light" charset="-122"/>
              </a:rPr>
              <a:t>18</a:t>
            </a:r>
          </a:p>
          <a:p>
            <a:r>
              <a:rPr lang="zh-CN" altLang="en-US" dirty="0" smtClean="0">
                <a:solidFill>
                  <a:schemeClr val="bg1"/>
                </a:solidFill>
                <a:latin typeface="Microsoft YaHei Light" charset="-122"/>
                <a:ea typeface="Microsoft YaHei Light" charset="-122"/>
                <a:cs typeface="Microsoft YaHei Light" charset="-122"/>
              </a:rPr>
              <a:t>性别：男</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成绩：</a:t>
            </a:r>
            <a:r>
              <a:rPr lang="en-US" altLang="zh-CN" dirty="0" smtClean="0">
                <a:solidFill>
                  <a:schemeClr val="bg1"/>
                </a:solidFill>
                <a:latin typeface="Microsoft YaHei Light" charset="-122"/>
                <a:ea typeface="Microsoft YaHei Light" charset="-122"/>
                <a:cs typeface="Microsoft YaHei Light" charset="-122"/>
              </a:rPr>
              <a:t>3.51</a:t>
            </a:r>
          </a:p>
          <a:p>
            <a:r>
              <a:rPr lang="en-US" altLang="zh-CN" dirty="0" smtClean="0">
                <a:solidFill>
                  <a:schemeClr val="bg1"/>
                </a:solidFill>
                <a:latin typeface="Microsoft YaHei Light" charset="-122"/>
                <a:ea typeface="Microsoft YaHei Light" charset="-122"/>
                <a:cs typeface="Microsoft YaHei Light" charset="-122"/>
              </a:rPr>
              <a:t>……</a:t>
            </a:r>
          </a:p>
          <a:p>
            <a:endParaRPr lang="en-US" altLang="zh-CN" dirty="0">
              <a:solidFill>
                <a:schemeClr val="bg1"/>
              </a:solidFill>
              <a:latin typeface="Microsoft YaHei Light" charset="-122"/>
              <a:ea typeface="Microsoft YaHei Light" charset="-122"/>
              <a:cs typeface="Microsoft YaHei Light" charset="-122"/>
            </a:endParaRPr>
          </a:p>
        </p:txBody>
      </p:sp>
      <p:sp>
        <p:nvSpPr>
          <p:cNvPr id="12" name="文本框 11"/>
          <p:cNvSpPr txBox="1"/>
          <p:nvPr/>
        </p:nvSpPr>
        <p:spPr>
          <a:xfrm>
            <a:off x="9669378" y="3836802"/>
            <a:ext cx="2088232" cy="2031325"/>
          </a:xfrm>
          <a:prstGeom prst="rect">
            <a:avLst/>
          </a:prstGeom>
          <a:noFill/>
        </p:spPr>
        <p:txBody>
          <a:bodyPr wrap="square" rtlCol="0">
            <a:spAutoFit/>
          </a:bodyPr>
          <a:lstStyle/>
          <a:p>
            <a:r>
              <a:rPr lang="zh-CN" altLang="en-US" dirty="0" smtClean="0">
                <a:solidFill>
                  <a:schemeClr val="bg1"/>
                </a:solidFill>
                <a:latin typeface="Microsoft YaHei Light" charset="-122"/>
                <a:ea typeface="Microsoft YaHei Light" charset="-122"/>
                <a:cs typeface="Microsoft YaHei Light" charset="-122"/>
              </a:rPr>
              <a:t>对象的属性</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姓名：刘美丽</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年龄：</a:t>
            </a:r>
            <a:r>
              <a:rPr lang="en-US" altLang="zh-CN" dirty="0" smtClean="0">
                <a:solidFill>
                  <a:schemeClr val="bg1"/>
                </a:solidFill>
                <a:latin typeface="Microsoft YaHei Light" charset="-122"/>
                <a:ea typeface="Microsoft YaHei Light" charset="-122"/>
                <a:cs typeface="Microsoft YaHei Light" charset="-122"/>
              </a:rPr>
              <a:t>19</a:t>
            </a:r>
          </a:p>
          <a:p>
            <a:r>
              <a:rPr lang="zh-CN" altLang="en-US" dirty="0" smtClean="0">
                <a:solidFill>
                  <a:schemeClr val="bg1"/>
                </a:solidFill>
                <a:latin typeface="Microsoft YaHei Light" charset="-122"/>
                <a:ea typeface="Microsoft YaHei Light" charset="-122"/>
                <a:cs typeface="Microsoft YaHei Light" charset="-122"/>
              </a:rPr>
              <a:t>性别：女</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成绩：</a:t>
            </a:r>
            <a:r>
              <a:rPr lang="en-US" altLang="zh-CN" dirty="0" smtClean="0">
                <a:solidFill>
                  <a:schemeClr val="bg1"/>
                </a:solidFill>
                <a:latin typeface="Microsoft YaHei Light" charset="-122"/>
                <a:ea typeface="Microsoft YaHei Light" charset="-122"/>
                <a:cs typeface="Microsoft YaHei Light" charset="-122"/>
              </a:rPr>
              <a:t>3.78</a:t>
            </a:r>
          </a:p>
          <a:p>
            <a:r>
              <a:rPr lang="en-US" altLang="zh-CN" dirty="0" smtClean="0">
                <a:solidFill>
                  <a:schemeClr val="bg1"/>
                </a:solidFill>
                <a:latin typeface="Microsoft YaHei Light" charset="-122"/>
                <a:ea typeface="Microsoft YaHei Light" charset="-122"/>
                <a:cs typeface="Microsoft YaHei Light" charset="-122"/>
              </a:rPr>
              <a:t>……</a:t>
            </a:r>
          </a:p>
          <a:p>
            <a:endParaRPr lang="en-US" altLang="zh-CN" dirty="0">
              <a:solidFill>
                <a:schemeClr val="bg1"/>
              </a:solidFill>
              <a:latin typeface="Microsoft YaHei Light" charset="-122"/>
              <a:ea typeface="Microsoft YaHei Light" charset="-122"/>
              <a:cs typeface="Microsoft YaHei Light" charset="-122"/>
            </a:endParaRPr>
          </a:p>
        </p:txBody>
      </p:sp>
      <p:sp>
        <p:nvSpPr>
          <p:cNvPr id="13" name="圆角矩形 12"/>
          <p:cNvSpPr/>
          <p:nvPr/>
        </p:nvSpPr>
        <p:spPr>
          <a:xfrm>
            <a:off x="5148465" y="3685564"/>
            <a:ext cx="1817854" cy="2333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文本框 9"/>
          <p:cNvSpPr txBox="1"/>
          <p:nvPr/>
        </p:nvSpPr>
        <p:spPr>
          <a:xfrm>
            <a:off x="5314933" y="4039618"/>
            <a:ext cx="1683496" cy="1323439"/>
          </a:xfrm>
          <a:prstGeom prst="rect">
            <a:avLst/>
          </a:prstGeom>
          <a:noFill/>
        </p:spPr>
        <p:txBody>
          <a:bodyPr wrap="square" rtlCol="0">
            <a:spAutoFit/>
          </a:bodyPr>
          <a:lstStyle/>
          <a:p>
            <a:r>
              <a:rPr lang="zh-CN" altLang="en-US" sz="2000" dirty="0" smtClean="0">
                <a:latin typeface="Microsoft YaHei Light" charset="-122"/>
                <a:ea typeface="Microsoft YaHei Light" charset="-122"/>
                <a:cs typeface="Microsoft YaHei Light" charset="-122"/>
              </a:rPr>
              <a:t>共有的方法：</a:t>
            </a:r>
            <a:endParaRPr lang="en-US" altLang="zh-CN" sz="2000" dirty="0" smtClean="0">
              <a:latin typeface="Microsoft YaHei Light" charset="-122"/>
              <a:ea typeface="Microsoft YaHei Light" charset="-122"/>
              <a:cs typeface="Microsoft YaHei Light" charset="-122"/>
            </a:endParaRPr>
          </a:p>
          <a:p>
            <a:r>
              <a:rPr lang="zh-CN" altLang="en-US" sz="2000" dirty="0" smtClean="0">
                <a:latin typeface="Microsoft YaHei Light" charset="-122"/>
                <a:ea typeface="Microsoft YaHei Light" charset="-122"/>
                <a:cs typeface="Microsoft YaHei Light" charset="-122"/>
              </a:rPr>
              <a:t>改变姓名、改变成绩等等</a:t>
            </a:r>
            <a:endParaRPr lang="zh-CN" altLang="en-US" sz="2000" dirty="0">
              <a:latin typeface="Microsoft YaHei Light" charset="-122"/>
              <a:ea typeface="Microsoft YaHei Light" charset="-122"/>
              <a:cs typeface="Microsoft YaHei Light" charset="-122"/>
            </a:endParaRPr>
          </a:p>
        </p:txBody>
      </p:sp>
      <p:sp>
        <p:nvSpPr>
          <p:cNvPr id="15" name="文本框 14"/>
          <p:cNvSpPr txBox="1"/>
          <p:nvPr/>
        </p:nvSpPr>
        <p:spPr>
          <a:xfrm>
            <a:off x="3081907" y="2090871"/>
            <a:ext cx="1412438" cy="461665"/>
          </a:xfrm>
          <a:prstGeom prst="rect">
            <a:avLst/>
          </a:prstGeom>
          <a:noFill/>
        </p:spPr>
        <p:txBody>
          <a:bodyPr wrap="square" rtlCol="0">
            <a:spAutoFit/>
          </a:bodyPr>
          <a:lstStyle/>
          <a:p>
            <a:r>
              <a:rPr lang="zh-CN" altLang="en-US" sz="2400" dirty="0" smtClean="0">
                <a:latin typeface="Microsoft YaHei Light" charset="-122"/>
                <a:ea typeface="Microsoft YaHei Light" charset="-122"/>
                <a:cs typeface="Microsoft YaHei Light" charset="-122"/>
              </a:rPr>
              <a:t>高中生类</a:t>
            </a:r>
            <a:endParaRPr lang="zh-CN" altLang="en-US" sz="2400" dirty="0">
              <a:latin typeface="Microsoft YaHei Light" charset="-122"/>
              <a:ea typeface="Microsoft YaHei Light" charset="-122"/>
              <a:cs typeface="Microsoft YaHei Light" charset="-122"/>
            </a:endParaRPr>
          </a:p>
        </p:txBody>
      </p:sp>
      <p:sp>
        <p:nvSpPr>
          <p:cNvPr id="16" name="右箭头 15"/>
          <p:cNvSpPr/>
          <p:nvPr/>
        </p:nvSpPr>
        <p:spPr>
          <a:xfrm rot="2236074">
            <a:off x="6344599" y="3131430"/>
            <a:ext cx="1470990" cy="581041"/>
          </a:xfrm>
          <a:prstGeom prst="rightArrow">
            <a:avLst>
              <a:gd name="adj1" fmla="val 27527"/>
              <a:gd name="adj2" fmla="val 79504"/>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右箭头 16"/>
          <p:cNvSpPr/>
          <p:nvPr/>
        </p:nvSpPr>
        <p:spPr>
          <a:xfrm rot="8865739">
            <a:off x="2804647" y="2975550"/>
            <a:ext cx="1470990" cy="581041"/>
          </a:xfrm>
          <a:prstGeom prst="rightArrow">
            <a:avLst>
              <a:gd name="adj1" fmla="val 27527"/>
              <a:gd name="adj2" fmla="val 79504"/>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8" name="Picture 4" descr="http://img.51ztzj.com/upload/image/20140606/sj201406061002_279x4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4345" y="908720"/>
            <a:ext cx="1673488" cy="251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561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代码中的类和对象</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10" name="组 9"/>
          <p:cNvGrpSpPr/>
          <p:nvPr/>
        </p:nvGrpSpPr>
        <p:grpSpPr>
          <a:xfrm>
            <a:off x="678682" y="1164138"/>
            <a:ext cx="10601894" cy="5289198"/>
            <a:chOff x="678682" y="1164138"/>
            <a:chExt cx="10601894" cy="5289198"/>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476" y="1600200"/>
              <a:ext cx="9926100" cy="4853136"/>
            </a:xfrm>
            <a:prstGeom prst="rect">
              <a:avLst/>
            </a:prstGeom>
          </p:spPr>
        </p:pic>
        <p:sp>
          <p:nvSpPr>
            <p:cNvPr id="8" name="矩形 7"/>
            <p:cNvSpPr/>
            <p:nvPr/>
          </p:nvSpPr>
          <p:spPr>
            <a:xfrm>
              <a:off x="2334866" y="1763533"/>
              <a:ext cx="2736304" cy="297315"/>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p:cNvSpPr/>
            <p:nvPr/>
          </p:nvSpPr>
          <p:spPr>
            <a:xfrm rot="20447132">
              <a:off x="4739691" y="1501547"/>
              <a:ext cx="815180" cy="131508"/>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5522893" y="1164138"/>
              <a:ext cx="646331"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类名</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11" name="矩形 10"/>
            <p:cNvSpPr/>
            <p:nvPr/>
          </p:nvSpPr>
          <p:spPr>
            <a:xfrm>
              <a:off x="2550890" y="2060848"/>
              <a:ext cx="1080120" cy="310593"/>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p:cNvSpPr/>
            <p:nvPr/>
          </p:nvSpPr>
          <p:spPr>
            <a:xfrm rot="9242713">
              <a:off x="1748041" y="2442321"/>
              <a:ext cx="815180" cy="131508"/>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769104" y="2676209"/>
              <a:ext cx="1338828"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初始化方法</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15" name="矩形 14"/>
            <p:cNvSpPr/>
            <p:nvPr/>
          </p:nvSpPr>
          <p:spPr>
            <a:xfrm>
              <a:off x="3693710" y="2060848"/>
              <a:ext cx="2025532" cy="310593"/>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p:cNvSpPr/>
            <p:nvPr/>
          </p:nvSpPr>
          <p:spPr>
            <a:xfrm rot="21313218">
              <a:off x="5776766" y="2121020"/>
              <a:ext cx="815180" cy="131508"/>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6574171" y="1939195"/>
              <a:ext cx="646331"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参数</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18" name="矩形 17"/>
            <p:cNvSpPr/>
            <p:nvPr/>
          </p:nvSpPr>
          <p:spPr>
            <a:xfrm>
              <a:off x="2559784" y="2377343"/>
              <a:ext cx="2180972" cy="454746"/>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右箭头 18"/>
            <p:cNvSpPr/>
            <p:nvPr/>
          </p:nvSpPr>
          <p:spPr>
            <a:xfrm>
              <a:off x="4774210" y="2530931"/>
              <a:ext cx="1603614" cy="145277"/>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6481147" y="2410347"/>
              <a:ext cx="1338828"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初始化变量</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23" name="矩形 22"/>
            <p:cNvSpPr/>
            <p:nvPr/>
          </p:nvSpPr>
          <p:spPr>
            <a:xfrm>
              <a:off x="2559784" y="2832089"/>
              <a:ext cx="2214426" cy="239339"/>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2570033" y="3107639"/>
              <a:ext cx="5249941" cy="1027076"/>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右箭头 26"/>
            <p:cNvSpPr/>
            <p:nvPr/>
          </p:nvSpPr>
          <p:spPr>
            <a:xfrm rot="9242713">
              <a:off x="1820049" y="3125737"/>
              <a:ext cx="815180" cy="131508"/>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829956" y="3471674"/>
              <a:ext cx="1569660" cy="646331"/>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类中的方法：</a:t>
              </a:r>
              <a:endParaRPr kumimoji="1" lang="en-US" altLang="zh-CN" b="1" dirty="0" smtClean="0">
                <a:solidFill>
                  <a:srgbClr val="942124"/>
                </a:solidFill>
                <a:latin typeface="Microsoft YaHei Light" charset="-122"/>
                <a:ea typeface="Microsoft YaHei Light" charset="-122"/>
                <a:cs typeface="Microsoft YaHei Light" charset="-122"/>
              </a:endParaRPr>
            </a:p>
            <a:p>
              <a:r>
                <a:rPr kumimoji="1" lang="zh-CN" altLang="en-US" b="1" dirty="0" smtClean="0">
                  <a:solidFill>
                    <a:srgbClr val="942124"/>
                  </a:solidFill>
                  <a:latin typeface="Microsoft YaHei Light" charset="-122"/>
                  <a:ea typeface="Microsoft YaHei Light" charset="-122"/>
                  <a:cs typeface="Microsoft YaHei Light" charset="-122"/>
                </a:rPr>
                <a:t>方法名</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29" name="右箭头 28"/>
            <p:cNvSpPr/>
            <p:nvPr/>
          </p:nvSpPr>
          <p:spPr>
            <a:xfrm>
              <a:off x="7893597" y="3440860"/>
              <a:ext cx="1603614" cy="145277"/>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9497211" y="3328832"/>
              <a:ext cx="877163"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函数体</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31" name="矩形 30"/>
            <p:cNvSpPr/>
            <p:nvPr/>
          </p:nvSpPr>
          <p:spPr>
            <a:xfrm>
              <a:off x="1499029" y="4293096"/>
              <a:ext cx="1123869" cy="637723"/>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678682" y="4427820"/>
              <a:ext cx="877163" cy="369332"/>
            </a:xfrm>
            <a:prstGeom prst="rect">
              <a:avLst/>
            </a:prstGeom>
            <a:noFill/>
          </p:spPr>
          <p:txBody>
            <a:bodyPr wrap="none" rtlCol="0">
              <a:spAutoFit/>
            </a:bodyPr>
            <a:lstStyle/>
            <a:p>
              <a:r>
                <a:rPr kumimoji="1" lang="zh-CN" altLang="en-US" b="1" smtClean="0">
                  <a:solidFill>
                    <a:srgbClr val="942124"/>
                  </a:solidFill>
                  <a:latin typeface="Microsoft YaHei Light" charset="-122"/>
                  <a:ea typeface="Microsoft YaHei Light" charset="-122"/>
                  <a:cs typeface="Microsoft YaHei Light" charset="-122"/>
                </a:rPr>
                <a:t>对象名</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33" name="矩形 32"/>
            <p:cNvSpPr/>
            <p:nvPr/>
          </p:nvSpPr>
          <p:spPr>
            <a:xfrm>
              <a:off x="1496309" y="4330412"/>
              <a:ext cx="5459540" cy="504000"/>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右箭头 33"/>
            <p:cNvSpPr/>
            <p:nvPr/>
          </p:nvSpPr>
          <p:spPr>
            <a:xfrm>
              <a:off x="7048410" y="4484430"/>
              <a:ext cx="1603614" cy="145277"/>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nvSpPr>
          <p:spPr>
            <a:xfrm>
              <a:off x="8755347" y="4363846"/>
              <a:ext cx="1569660"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对象的初始化</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36" name="矩形 35"/>
            <p:cNvSpPr/>
            <p:nvPr/>
          </p:nvSpPr>
          <p:spPr>
            <a:xfrm>
              <a:off x="1545997" y="5006150"/>
              <a:ext cx="3669189" cy="637723"/>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5309881" y="5238371"/>
              <a:ext cx="1603614" cy="145277"/>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7016818" y="5117787"/>
              <a:ext cx="2262158"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对象调用类中的方法</a:t>
              </a:r>
              <a:endParaRPr kumimoji="1" lang="zh-CN" altLang="en-US" b="1" dirty="0">
                <a:solidFill>
                  <a:srgbClr val="942124"/>
                </a:solidFill>
                <a:latin typeface="Microsoft YaHei Light" charset="-122"/>
                <a:ea typeface="Microsoft YaHei Light" charset="-122"/>
                <a:cs typeface="Microsoft YaHei Light" charset="-122"/>
              </a:endParaRPr>
            </a:p>
          </p:txBody>
        </p:sp>
      </p:grpSp>
    </p:spTree>
    <p:extLst>
      <p:ext uri="{BB962C8B-B14F-4D97-AF65-F5344CB8AC3E}">
        <p14:creationId xmlns:p14="http://schemas.microsoft.com/office/powerpoint/2010/main" val="99320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txBox="1">
            <a:spLocks/>
          </p:cNvSpPr>
          <p:nvPr/>
        </p:nvSpPr>
        <p:spPr>
          <a:xfrm>
            <a:off x="876400" y="1700808"/>
            <a:ext cx="10550624" cy="4618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用 </a:t>
            </a:r>
            <a:r>
              <a:rPr kumimoji="1" lang="en-US" altLang="zh-CN" sz="2400" dirty="0" smtClean="0">
                <a:latin typeface="Monaco"/>
              </a:rPr>
              <a:t>class</a:t>
            </a:r>
            <a:r>
              <a:rPr kumimoji="1" lang="en-US" altLang="zh-CN" sz="2400" dirty="0" smtClean="0"/>
              <a:t> </a:t>
            </a:r>
            <a:r>
              <a:rPr kumimoji="1" lang="zh-CN" altLang="en-US" sz="2400" dirty="0" smtClean="0">
                <a:latin typeface="Monaco" charset="0"/>
                <a:ea typeface="Monaco" charset="0"/>
                <a:cs typeface="Monaco" charset="0"/>
              </a:rPr>
              <a:t>类名 </a:t>
            </a:r>
            <a:r>
              <a:rPr kumimoji="1" lang="zh-CN" altLang="en-US" sz="2400" dirty="0" smtClean="0"/>
              <a:t>即可以创建一个类</a:t>
            </a:r>
            <a:endParaRPr kumimoji="1" lang="en-US" altLang="zh-CN" sz="2400" dirty="0" smtClean="0"/>
          </a:p>
          <a:p>
            <a:pPr>
              <a:lnSpc>
                <a:spcPct val="150000"/>
              </a:lnSpc>
            </a:pPr>
            <a:r>
              <a:rPr kumimoji="1" lang="zh-CN" altLang="en-US" sz="2400" dirty="0" smtClean="0"/>
              <a:t>在类名的程序块中可以定义这个类的属性、方法</a:t>
            </a:r>
            <a:r>
              <a:rPr kumimoji="1" lang="zh-CN" altLang="en-US" sz="2400" dirty="0" smtClean="0"/>
              <a:t>等等</a:t>
            </a:r>
            <a:endParaRPr kumimoji="1" lang="en-US" altLang="zh-CN" sz="2400" dirty="0" smtClean="0"/>
          </a:p>
          <a:p>
            <a:pPr>
              <a:lnSpc>
                <a:spcPct val="150000"/>
              </a:lnSpc>
            </a:pPr>
            <a:r>
              <a:rPr kumimoji="1" lang="zh-CN" altLang="en-US" sz="2400" dirty="0"/>
              <a:t>类</a:t>
            </a:r>
            <a:r>
              <a:rPr kumimoji="1" lang="zh-CN" altLang="en-US" sz="2400" dirty="0" smtClean="0"/>
              <a:t>名称后</a:t>
            </a:r>
            <a:r>
              <a:rPr kumimoji="1" lang="zh-CN" altLang="en-US" sz="2400" dirty="0"/>
              <a:t>的括号内</a:t>
            </a:r>
            <a:r>
              <a:rPr kumimoji="1" lang="zh-CN" altLang="en-US" sz="2400" dirty="0" smtClean="0"/>
              <a:t>的名字表示</a:t>
            </a:r>
            <a:r>
              <a:rPr kumimoji="1" lang="zh-CN" altLang="en-US" sz="2400" dirty="0"/>
              <a:t>该类的父类，如果定义的类</a:t>
            </a:r>
            <a:r>
              <a:rPr kumimoji="1" lang="zh-CN" altLang="en-US" sz="2400" dirty="0" smtClean="0"/>
              <a:t>没有特别从</a:t>
            </a:r>
            <a:r>
              <a:rPr kumimoji="1" lang="zh-CN" altLang="en-US" sz="2400" dirty="0"/>
              <a:t>哪个类继承来的，就在括号内使用</a:t>
            </a:r>
            <a:r>
              <a:rPr kumimoji="1" lang="en-US" altLang="zh-CN" sz="2400" dirty="0"/>
              <a:t>object</a:t>
            </a:r>
            <a:r>
              <a:rPr kumimoji="1" lang="zh-CN" altLang="en-US" sz="2400" dirty="0"/>
              <a:t>，</a:t>
            </a:r>
            <a:r>
              <a:rPr kumimoji="1" lang="en-US" altLang="zh-CN" sz="2400" dirty="0"/>
              <a:t>object</a:t>
            </a:r>
            <a:r>
              <a:rPr kumimoji="1" lang="zh-CN" altLang="en-US" sz="2400" dirty="0"/>
              <a:t>类是所有类的父</a:t>
            </a:r>
            <a:r>
              <a:rPr kumimoji="1" lang="zh-CN" altLang="en-US" sz="2400" dirty="0" smtClean="0"/>
              <a:t>类，或者省略掉</a:t>
            </a:r>
            <a:endParaRPr kumimoji="1" lang="en-US" altLang="zh-CN" sz="2400" dirty="0" smtClean="0"/>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类的创建</a:t>
            </a:r>
            <a:endParaRPr lang="zh-CN" altLang="en-US" sz="3200" b="1" dirty="0">
              <a:solidFill>
                <a:srgbClr val="942124"/>
              </a:solidFill>
              <a:cs typeface="+mn-cs"/>
            </a:endParaRPr>
          </a:p>
        </p:txBody>
      </p:sp>
      <p:sp>
        <p:nvSpPr>
          <p:cNvPr id="1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36" y="4346793"/>
            <a:ext cx="7747597" cy="2032407"/>
          </a:xfrm>
          <a:prstGeom prst="rect">
            <a:avLst/>
          </a:prstGeom>
        </p:spPr>
      </p:pic>
      <p:pic>
        <p:nvPicPr>
          <p:cNvPr id="3" name="图片 2"/>
          <p:cNvPicPr>
            <a:picLocks noChangeAspect="1"/>
          </p:cNvPicPr>
          <p:nvPr/>
        </p:nvPicPr>
        <p:blipFill>
          <a:blip r:embed="rId4"/>
          <a:stretch>
            <a:fillRect/>
          </a:stretch>
        </p:blipFill>
        <p:spPr>
          <a:xfrm>
            <a:off x="4121675" y="4531541"/>
            <a:ext cx="3295650" cy="1371600"/>
          </a:xfrm>
          <a:prstGeom prst="rect">
            <a:avLst/>
          </a:prstGeom>
        </p:spPr>
      </p:pic>
      <p:pic>
        <p:nvPicPr>
          <p:cNvPr id="5" name="图片 4"/>
          <p:cNvPicPr>
            <a:picLocks noChangeAspect="1"/>
          </p:cNvPicPr>
          <p:nvPr/>
        </p:nvPicPr>
        <p:blipFill>
          <a:blip r:embed="rId5"/>
          <a:stretch>
            <a:fillRect/>
          </a:stretch>
        </p:blipFill>
        <p:spPr>
          <a:xfrm>
            <a:off x="7748978" y="4493441"/>
            <a:ext cx="3886200" cy="1447800"/>
          </a:xfrm>
          <a:prstGeom prst="rect">
            <a:avLst/>
          </a:prstGeom>
        </p:spPr>
      </p:pic>
    </p:spTree>
    <p:extLst>
      <p:ext uri="{BB962C8B-B14F-4D97-AF65-F5344CB8AC3E}">
        <p14:creationId xmlns:p14="http://schemas.microsoft.com/office/powerpoint/2010/main" val="1000799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创建实例</a:t>
            </a:r>
            <a:endParaRPr lang="zh-CN" altLang="en-US" sz="3200" b="1" dirty="0">
              <a:solidFill>
                <a:srgbClr val="942124"/>
              </a:solidFill>
              <a:cs typeface="+mn-cs"/>
            </a:endParaRPr>
          </a:p>
        </p:txBody>
      </p:sp>
      <p:sp>
        <p:nvSpPr>
          <p:cNvPr id="7" name="内容占位符 1"/>
          <p:cNvSpPr txBox="1">
            <a:spLocks/>
          </p:cNvSpPr>
          <p:nvPr/>
        </p:nvSpPr>
        <p:spPr>
          <a:xfrm>
            <a:off x="876400" y="1484783"/>
            <a:ext cx="11196264" cy="4464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创建相应的实例</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smtClean="0">
                <a:latin typeface="Monaco"/>
              </a:rPr>
              <a:t>查看实例属性</a:t>
            </a:r>
            <a:endParaRPr kumimoji="1" lang="en-US" altLang="zh-CN"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2242705"/>
            <a:ext cx="6912768" cy="2093109"/>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104" y="4869160"/>
            <a:ext cx="6400800" cy="1397000"/>
          </a:xfrm>
          <a:prstGeom prst="rect">
            <a:avLst/>
          </a:prstGeom>
        </p:spPr>
      </p:pic>
      <p:sp>
        <p:nvSpPr>
          <p:cNvPr id="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1802089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16" y="1772816"/>
            <a:ext cx="11593288" cy="4716523"/>
          </a:xfrm>
        </p:spPr>
        <p:txBody>
          <a:bodyPr>
            <a:normAutofit/>
          </a:bodyPr>
          <a:lstStyle/>
          <a:p>
            <a:pPr>
              <a:lnSpc>
                <a:spcPct val="150000"/>
              </a:lnSpc>
            </a:pPr>
            <a:r>
              <a:rPr kumimoji="1" lang="en-US" altLang="zh-CN" sz="2400" dirty="0" smtClean="0">
                <a:latin typeface="Monaco"/>
              </a:rPr>
              <a:t>__</a:t>
            </a:r>
            <a:r>
              <a:rPr kumimoji="1" lang="en-US" altLang="zh-CN" sz="2400" dirty="0" err="1">
                <a:latin typeface="Monaco"/>
              </a:rPr>
              <a:t>init</a:t>
            </a:r>
            <a:r>
              <a:rPr kumimoji="1" lang="en-US" altLang="zh-CN" sz="2400" dirty="0" smtClean="0">
                <a:latin typeface="Monaco"/>
              </a:rPr>
              <a:t>__</a:t>
            </a:r>
            <a:r>
              <a:rPr kumimoji="1" lang="zh-CN" altLang="en-US" sz="2400" dirty="0" smtClean="0"/>
              <a:t>是</a:t>
            </a:r>
            <a:r>
              <a:rPr kumimoji="1" lang="zh-CN" altLang="en-US" sz="2400" dirty="0"/>
              <a:t>一种特殊的方法</a:t>
            </a:r>
            <a:r>
              <a:rPr kumimoji="1" lang="zh-CN" altLang="en-US" sz="2400" dirty="0" smtClean="0"/>
              <a:t>，使得</a:t>
            </a:r>
            <a:r>
              <a:rPr kumimoji="1" lang="zh-CN" altLang="en-US" sz="2400" dirty="0"/>
              <a:t>实例一开始就拥有类模板所具有的</a:t>
            </a:r>
            <a:r>
              <a:rPr kumimoji="1" lang="zh-CN" altLang="en-US" sz="2400" dirty="0" smtClean="0"/>
              <a:t>属性</a:t>
            </a:r>
            <a:endParaRPr kumimoji="1" lang="en-US" altLang="zh-CN" sz="2400" dirty="0" smtClean="0"/>
          </a:p>
          <a:p>
            <a:pPr>
              <a:lnSpc>
                <a:spcPct val="150000"/>
              </a:lnSpc>
            </a:pPr>
            <a:r>
              <a:rPr kumimoji="1" lang="en-US" altLang="zh-CN" sz="2400" dirty="0" smtClean="0">
                <a:latin typeface="Monaco"/>
              </a:rPr>
              <a:t>self</a:t>
            </a:r>
            <a:r>
              <a:rPr kumimoji="1" lang="zh-CN" altLang="en-US" sz="2400" dirty="0" smtClean="0"/>
              <a:t>参数是</a:t>
            </a:r>
            <a:r>
              <a:rPr kumimoji="1" lang="zh-CN" altLang="en-US" sz="2400" dirty="0"/>
              <a:t>类中函数定义时必须使用的参数，并且永远是第一个参数，该参数表示创建的实例</a:t>
            </a:r>
            <a:r>
              <a:rPr kumimoji="1" lang="zh-CN" altLang="en-US" sz="2400" dirty="0" smtClean="0"/>
              <a:t>本身</a:t>
            </a:r>
            <a:endParaRPr kumimoji="1" lang="zh-CN" altLang="en-US" sz="2400" dirty="0"/>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初始化方法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初始化</a:t>
            </a:r>
            <a:r>
              <a:rPr lang="en-US" altLang="zh-CN" sz="3200" b="1" dirty="0" smtClean="0">
                <a:solidFill>
                  <a:srgbClr val="942124"/>
                </a:solidFill>
                <a:latin typeface="Monaco" charset="0"/>
                <a:ea typeface="Monaco" charset="0"/>
                <a:cs typeface="Monaco" charset="0"/>
              </a:rPr>
              <a:t>__</a:t>
            </a:r>
            <a:r>
              <a:rPr lang="en-US" altLang="zh-CN" sz="3200" b="1" dirty="0" err="1" smtClean="0">
                <a:solidFill>
                  <a:srgbClr val="942124"/>
                </a:solidFill>
                <a:latin typeface="Monaco" charset="0"/>
                <a:ea typeface="Monaco" charset="0"/>
                <a:cs typeface="Monaco" charset="0"/>
              </a:rPr>
              <a:t>init</a:t>
            </a:r>
            <a:r>
              <a:rPr lang="en-US" altLang="zh-CN" sz="3200" b="1" dirty="0" smtClean="0">
                <a:solidFill>
                  <a:srgbClr val="942124"/>
                </a:solidFill>
                <a:latin typeface="Monaco" charset="0"/>
                <a:ea typeface="Monaco" charset="0"/>
                <a:cs typeface="Monaco" charset="0"/>
              </a:rPr>
              <a:t>__</a:t>
            </a:r>
            <a:r>
              <a:rPr lang="zh-CN" altLang="en-US" sz="3200" b="1" dirty="0" smtClean="0">
                <a:solidFill>
                  <a:srgbClr val="942124"/>
                </a:solidFill>
                <a:cs typeface="+mn-cs"/>
              </a:rPr>
              <a:t>方法</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3861048"/>
            <a:ext cx="6912768" cy="1533129"/>
          </a:xfrm>
          <a:prstGeom prst="rect">
            <a:avLst/>
          </a:prstGeom>
        </p:spPr>
      </p:pic>
    </p:spTree>
    <p:extLst>
      <p:ext uri="{BB962C8B-B14F-4D97-AF65-F5344CB8AC3E}">
        <p14:creationId xmlns:p14="http://schemas.microsoft.com/office/powerpoint/2010/main" val="3000332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16" y="1484784"/>
            <a:ext cx="10225136" cy="4176463"/>
          </a:xfrm>
        </p:spPr>
        <p:txBody>
          <a:bodyPr>
            <a:normAutofit/>
          </a:bodyPr>
          <a:lstStyle/>
          <a:p>
            <a:pPr>
              <a:lnSpc>
                <a:spcPct val="150000"/>
              </a:lnSpc>
            </a:pPr>
            <a:r>
              <a:rPr kumimoji="1" lang="zh-CN" altLang="en-US" sz="2400" dirty="0" smtClean="0"/>
              <a:t>一旦</a:t>
            </a:r>
            <a:r>
              <a:rPr kumimoji="1" lang="en-US" altLang="zh-CN" sz="2400" dirty="0" smtClean="0"/>
              <a:t>"__</a:t>
            </a:r>
            <a:r>
              <a:rPr kumimoji="1" lang="en-US" altLang="zh-CN" sz="2400" dirty="0" err="1">
                <a:latin typeface="Monaco"/>
              </a:rPr>
              <a:t>init</a:t>
            </a:r>
            <a:r>
              <a:rPr kumimoji="1" lang="en-US" altLang="zh-CN" sz="2400" dirty="0" smtClean="0"/>
              <a:t>__"</a:t>
            </a:r>
            <a:r>
              <a:rPr kumimoji="1" lang="zh-CN" altLang="en-US" sz="2400" dirty="0" smtClean="0"/>
              <a:t>存在除了</a:t>
            </a:r>
            <a:r>
              <a:rPr kumimoji="1" lang="en-US" altLang="zh-CN" sz="2400" dirty="0" smtClean="0"/>
              <a:t>"</a:t>
            </a:r>
            <a:r>
              <a:rPr kumimoji="1" lang="en-US" altLang="zh-CN" sz="2400" dirty="0">
                <a:latin typeface="Monaco"/>
              </a:rPr>
              <a:t>self</a:t>
            </a:r>
            <a:r>
              <a:rPr kumimoji="1" lang="en-US" altLang="zh-CN" sz="2400" dirty="0" smtClean="0"/>
              <a:t>"</a:t>
            </a:r>
            <a:r>
              <a:rPr kumimoji="1" lang="zh-CN" altLang="en-US" sz="2400" dirty="0" smtClean="0"/>
              <a:t>之外</a:t>
            </a:r>
            <a:r>
              <a:rPr kumimoji="1" lang="zh-CN" altLang="en-US" sz="2400" dirty="0"/>
              <a:t>的参数，那么在创建</a:t>
            </a:r>
            <a:r>
              <a:rPr kumimoji="1" lang="zh-CN" altLang="en-US" sz="2400" dirty="0" smtClean="0"/>
              <a:t>实例</a:t>
            </a:r>
            <a:r>
              <a:rPr kumimoji="1" lang="en-US" altLang="zh-CN" sz="2400" dirty="0" smtClean="0"/>
              <a:t>"</a:t>
            </a:r>
            <a:r>
              <a:rPr kumimoji="1" lang="en-US" altLang="zh-CN" sz="2400" dirty="0" err="1">
                <a:latin typeface="Monaco"/>
              </a:rPr>
              <a:t>student_a</a:t>
            </a:r>
            <a:r>
              <a:rPr kumimoji="1" lang="en-US" altLang="zh-CN" sz="2400" dirty="0" smtClean="0"/>
              <a:t>"</a:t>
            </a:r>
            <a:r>
              <a:rPr kumimoji="1" lang="zh-CN" altLang="en-US" sz="2400" dirty="0" smtClean="0"/>
              <a:t>时</a:t>
            </a:r>
            <a:r>
              <a:rPr kumimoji="1" lang="zh-CN" altLang="en-US" sz="2400" dirty="0"/>
              <a:t>，我们就需要传入相应的参数</a:t>
            </a:r>
            <a:r>
              <a:rPr kumimoji="1" lang="zh-CN" altLang="en-US" sz="2400" dirty="0" smtClean="0"/>
              <a:t>值（不过</a:t>
            </a:r>
            <a:r>
              <a:rPr kumimoji="1" lang="en-US" altLang="zh-CN" sz="2400" dirty="0" smtClean="0"/>
              <a:t>"</a:t>
            </a:r>
            <a:r>
              <a:rPr kumimoji="1" lang="en-US" altLang="zh-CN" sz="2400" dirty="0">
                <a:latin typeface="Monaco"/>
              </a:rPr>
              <a:t>self</a:t>
            </a:r>
            <a:r>
              <a:rPr kumimoji="1" lang="en-US" altLang="zh-CN" sz="2400" dirty="0" smtClean="0"/>
              <a:t>"</a:t>
            </a:r>
            <a:r>
              <a:rPr kumimoji="1" lang="zh-CN" altLang="en-US" sz="2400" dirty="0" smtClean="0"/>
              <a:t>不</a:t>
            </a:r>
            <a:r>
              <a:rPr kumimoji="1" lang="zh-CN" altLang="en-US" sz="2400" dirty="0"/>
              <a:t>需要传入数值，</a:t>
            </a:r>
            <a:r>
              <a:rPr kumimoji="1" lang="en-US" altLang="zh-CN" sz="2400" dirty="0"/>
              <a:t>Python</a:t>
            </a:r>
            <a:r>
              <a:rPr kumimoji="1" lang="zh-CN" altLang="en-US" sz="2400" dirty="0"/>
              <a:t>解释器会自动将实例变量</a:t>
            </a:r>
            <a:r>
              <a:rPr kumimoji="1" lang="zh-CN" altLang="en-US" sz="2400" dirty="0" smtClean="0"/>
              <a:t>传入）</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67240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正确地初始化对象</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3356992"/>
            <a:ext cx="9283700" cy="2781300"/>
          </a:xfrm>
          <a:prstGeom prst="rect">
            <a:avLst/>
          </a:prstGeom>
        </p:spPr>
      </p:pic>
    </p:spTree>
    <p:extLst>
      <p:ext uri="{BB962C8B-B14F-4D97-AF65-F5344CB8AC3E}">
        <p14:creationId xmlns:p14="http://schemas.microsoft.com/office/powerpoint/2010/main" val="3910078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28800"/>
            <a:ext cx="10225136" cy="4176463"/>
          </a:xfrm>
        </p:spPr>
        <p:txBody>
          <a:bodyPr>
            <a:normAutofit/>
          </a:bodyPr>
          <a:lstStyle/>
          <a:p>
            <a:pPr>
              <a:lnSpc>
                <a:spcPct val="150000"/>
              </a:lnSpc>
            </a:pPr>
            <a:r>
              <a:rPr kumimoji="1" lang="zh-CN" altLang="en-US" sz="2400" dirty="0">
                <a:latin typeface="Monaco" charset="0"/>
              </a:rPr>
              <a:t>如果我们传入了两个参数</a:t>
            </a:r>
            <a:r>
              <a:rPr kumimoji="1" lang="en-US" altLang="zh-CN" sz="2400" dirty="0" smtClean="0">
                <a:latin typeface="Monaco" charset="0"/>
              </a:rPr>
              <a:t>——</a:t>
            </a:r>
            <a:r>
              <a:rPr kumimoji="1" lang="zh-CN" altLang="en-US" sz="2400" dirty="0" smtClean="0">
                <a:latin typeface="Monaco" charset="0"/>
              </a:rPr>
              <a:t> </a:t>
            </a:r>
            <a:r>
              <a:rPr kumimoji="1" lang="en-US" altLang="zh-CN" sz="2400" dirty="0" smtClean="0">
                <a:latin typeface="Monaco" charset="0"/>
              </a:rPr>
              <a:t>18</a:t>
            </a:r>
            <a:r>
              <a:rPr kumimoji="1" lang="zh-CN" altLang="en-US" sz="2400" dirty="0" smtClean="0">
                <a:latin typeface="Monaco" charset="0"/>
              </a:rPr>
              <a:t> 与 </a:t>
            </a:r>
            <a:r>
              <a:rPr kumimoji="1" lang="en-US" altLang="zh-CN" sz="2400" dirty="0" smtClean="0">
                <a:latin typeface="Monaco" charset="0"/>
              </a:rPr>
              <a:t>M</a:t>
            </a:r>
            <a:r>
              <a:rPr kumimoji="1" lang="zh-CN" altLang="en-US" sz="2400" dirty="0" smtClean="0">
                <a:latin typeface="Monaco" charset="0"/>
              </a:rPr>
              <a:t>，</a:t>
            </a:r>
            <a:r>
              <a:rPr kumimoji="1" lang="zh-CN" altLang="en-US" sz="2400" dirty="0">
                <a:latin typeface="Monaco" charset="0"/>
              </a:rPr>
              <a:t>则我们可以成功创建一个高中生对象，这个高中生的年龄是</a:t>
            </a:r>
            <a:r>
              <a:rPr kumimoji="1" lang="en-US" altLang="zh-CN" sz="2400" dirty="0">
                <a:latin typeface="Monaco" charset="0"/>
              </a:rPr>
              <a:t>18</a:t>
            </a:r>
            <a:r>
              <a:rPr kumimoji="1" lang="zh-CN" altLang="en-US" sz="2400" dirty="0">
                <a:latin typeface="Monaco" charset="0"/>
              </a:rPr>
              <a:t>，性别</a:t>
            </a:r>
            <a:r>
              <a:rPr kumimoji="1" lang="zh-CN" altLang="en-US" sz="2400" dirty="0" smtClean="0">
                <a:latin typeface="Monaco" charset="0"/>
              </a:rPr>
              <a:t>是</a:t>
            </a:r>
            <a:r>
              <a:rPr kumimoji="1" lang="en-US" altLang="zh-CN" sz="2400" dirty="0" smtClean="0">
                <a:latin typeface="Monaco" charset="0"/>
              </a:rPr>
              <a:t>M</a:t>
            </a:r>
            <a:endParaRPr kumimoji="1" lang="en-US" altLang="zh-CN" sz="2400" dirty="0">
              <a:latin typeface="Monaco" charset="0"/>
            </a:endParaRPr>
          </a:p>
          <a:p>
            <a:pPr>
              <a:lnSpc>
                <a:spcPct val="150000"/>
              </a:lnSpc>
            </a:pPr>
            <a:r>
              <a:rPr kumimoji="1" lang="zh-CN" altLang="en-US" sz="2400" dirty="0" smtClean="0">
                <a:latin typeface="Monaco" charset="0"/>
              </a:rPr>
              <a:t>我们可以不断创建拥有不同年龄与性别的高中生对象实例</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1" name="矩形 10"/>
          <p:cNvSpPr/>
          <p:nvPr/>
        </p:nvSpPr>
        <p:spPr>
          <a:xfrm>
            <a:off x="479376" y="671163"/>
            <a:ext cx="367240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3"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正确地初始化对象</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089" y="3629174"/>
            <a:ext cx="7056784" cy="2049688"/>
          </a:xfrm>
          <a:prstGeom prst="rect">
            <a:avLst/>
          </a:prstGeom>
        </p:spPr>
      </p:pic>
    </p:spTree>
    <p:extLst>
      <p:ext uri="{BB962C8B-B14F-4D97-AF65-F5344CB8AC3E}">
        <p14:creationId xmlns:p14="http://schemas.microsoft.com/office/powerpoint/2010/main" val="105743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16" y="1628801"/>
            <a:ext cx="10573236" cy="3672407"/>
          </a:xfrm>
        </p:spPr>
        <p:txBody>
          <a:bodyPr>
            <a:normAutofit/>
          </a:bodyPr>
          <a:lstStyle/>
          <a:p>
            <a:pPr>
              <a:lnSpc>
                <a:spcPct val="150000"/>
              </a:lnSpc>
            </a:pPr>
            <a:r>
              <a:rPr kumimoji="1" lang="zh-CN" altLang="en-US" sz="2400" dirty="0" smtClean="0"/>
              <a:t>检测</a:t>
            </a:r>
            <a:r>
              <a:rPr kumimoji="1" lang="zh-CN" altLang="en-US" sz="2400" dirty="0"/>
              <a:t>实例对象中</a:t>
            </a:r>
            <a:r>
              <a:rPr kumimoji="1" lang="zh-CN" altLang="en-US" sz="2400" dirty="0" smtClean="0"/>
              <a:t>的</a:t>
            </a:r>
            <a:r>
              <a:rPr kumimoji="1" lang="zh-CN" altLang="en-US" sz="2400" dirty="0"/>
              <a:t> </a:t>
            </a:r>
            <a:r>
              <a:rPr kumimoji="1" lang="en-US" altLang="zh-CN" sz="2400" dirty="0" smtClean="0">
                <a:latin typeface="Monaco"/>
              </a:rPr>
              <a:t>age</a:t>
            </a:r>
            <a:r>
              <a:rPr kumimoji="1" lang="zh-CN" altLang="en-US" sz="2400" dirty="0"/>
              <a:t> </a:t>
            </a:r>
            <a:r>
              <a:rPr kumimoji="1" lang="zh-CN" altLang="en-US" sz="2400" dirty="0" smtClean="0"/>
              <a:t>属性</a:t>
            </a:r>
            <a:r>
              <a:rPr kumimoji="1" lang="zh-CN" altLang="en-US" sz="2400" dirty="0"/>
              <a:t>是否为缺省值</a:t>
            </a:r>
            <a:r>
              <a:rPr kumimoji="1" lang="zh-CN" altLang="en-US" sz="2400" dirty="0" smtClean="0"/>
              <a:t>，自定义</a:t>
            </a:r>
            <a:r>
              <a:rPr kumimoji="1" lang="zh-CN" altLang="en-US" sz="2400" dirty="0"/>
              <a:t>相应</a:t>
            </a:r>
            <a:r>
              <a:rPr kumimoji="1" lang="zh-CN" altLang="en-US" sz="2400" dirty="0" smtClean="0"/>
              <a:t>的</a:t>
            </a:r>
            <a:r>
              <a:rPr kumimoji="1" lang="en-US" altLang="zh-CN" sz="2400" dirty="0" err="1" smtClean="0">
                <a:latin typeface="Monaco"/>
              </a:rPr>
              <a:t>missing_detecting</a:t>
            </a:r>
            <a:r>
              <a:rPr kumimoji="1" lang="zh-CN" altLang="en-US" sz="2400" dirty="0" smtClean="0"/>
              <a:t> 方法</a:t>
            </a:r>
            <a:endParaRPr kumimoji="1" lang="en-US" altLang="zh-CN" sz="2400" dirty="0" smtClean="0">
              <a:latin typeface="Monaco" charset="0"/>
              <a:ea typeface="Monaco" charset="0"/>
              <a:cs typeface="Monaco" charset="0"/>
            </a:endParaRPr>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自定义检测缺失值的方法</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2854688"/>
            <a:ext cx="6984776" cy="2840768"/>
          </a:xfrm>
          <a:prstGeom prst="rect">
            <a:avLst/>
          </a:prstGeom>
        </p:spPr>
      </p:pic>
    </p:spTree>
    <p:extLst>
      <p:ext uri="{BB962C8B-B14F-4D97-AF65-F5344CB8AC3E}">
        <p14:creationId xmlns:p14="http://schemas.microsoft.com/office/powerpoint/2010/main" val="3913047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3198" y="1916832"/>
            <a:ext cx="11593288" cy="4068452"/>
          </a:xfrm>
        </p:spPr>
        <p:txBody>
          <a:bodyPr>
            <a:normAutofit/>
          </a:bodyPr>
          <a:lstStyle/>
          <a:p>
            <a:pPr>
              <a:lnSpc>
                <a:spcPct val="150000"/>
              </a:lnSpc>
            </a:pPr>
            <a:r>
              <a:rPr kumimoji="1" lang="zh-CN" altLang="en-US" sz="2400" dirty="0" smtClean="0"/>
              <a:t>类</a:t>
            </a:r>
            <a:r>
              <a:rPr kumimoji="1" lang="zh-CN" altLang="en-US" sz="2400" dirty="0"/>
              <a:t>中的方法的第一个参数必须</a:t>
            </a:r>
            <a:r>
              <a:rPr kumimoji="1" lang="zh-CN" altLang="en-US" sz="2400" dirty="0" smtClean="0"/>
              <a:t>为</a:t>
            </a:r>
            <a:r>
              <a:rPr kumimoji="1" lang="zh-CN" altLang="en-US" sz="2400" dirty="0"/>
              <a:t> </a:t>
            </a:r>
            <a:r>
              <a:rPr kumimoji="1" lang="en-US" altLang="zh-CN" sz="2400" dirty="0" smtClean="0">
                <a:latin typeface="Monaco"/>
              </a:rPr>
              <a:t>self</a:t>
            </a:r>
            <a:r>
              <a:rPr kumimoji="1" lang="zh-CN" altLang="en-US" sz="2400" dirty="0" smtClean="0"/>
              <a:t> 。下面</a:t>
            </a:r>
            <a:r>
              <a:rPr kumimoji="1" lang="zh-CN" altLang="en-US" sz="2400" dirty="0"/>
              <a:t>我们首先创建</a:t>
            </a:r>
            <a:r>
              <a:rPr kumimoji="1" lang="zh-CN" altLang="en-US" sz="2400" dirty="0" smtClean="0"/>
              <a:t>实例</a:t>
            </a:r>
            <a:r>
              <a:rPr kumimoji="1" lang="zh-CN" altLang="en-US" sz="2400" dirty="0"/>
              <a:t> </a:t>
            </a:r>
            <a:r>
              <a:rPr kumimoji="1" lang="en-US" altLang="zh-CN" sz="2400" dirty="0" err="1" smtClean="0">
                <a:latin typeface="Monaco"/>
              </a:rPr>
              <a:t>student_a</a:t>
            </a:r>
            <a:r>
              <a:rPr kumimoji="1" lang="zh-CN" altLang="en-US" sz="2400" dirty="0"/>
              <a:t> </a:t>
            </a:r>
            <a:r>
              <a:rPr kumimoji="1" lang="zh-CN" altLang="en-US" sz="2400" dirty="0" smtClean="0"/>
              <a:t>，</a:t>
            </a:r>
            <a:r>
              <a:rPr kumimoji="1" lang="zh-CN" altLang="en-US" sz="2400" dirty="0"/>
              <a:t>然后</a:t>
            </a:r>
            <a:r>
              <a:rPr kumimoji="1" lang="zh-CN" altLang="en-US" sz="2400" dirty="0" smtClean="0"/>
              <a:t>调用</a:t>
            </a:r>
            <a:r>
              <a:rPr kumimoji="1" lang="en-US" altLang="zh-CN" sz="2400" dirty="0" smtClean="0"/>
              <a:t>"</a:t>
            </a:r>
            <a:r>
              <a:rPr kumimoji="1" lang="en-US" altLang="zh-CN" sz="2400" dirty="0" err="1">
                <a:latin typeface="Monaco"/>
              </a:rPr>
              <a:t>missing_detecting</a:t>
            </a:r>
            <a:r>
              <a:rPr kumimoji="1" lang="en-US" altLang="zh-CN" sz="2400" dirty="0" smtClean="0"/>
              <a:t>"</a:t>
            </a:r>
            <a:r>
              <a:rPr kumimoji="1" lang="zh-CN" altLang="en-US" sz="2400" dirty="0" smtClean="0"/>
              <a:t>方法</a:t>
            </a:r>
            <a:r>
              <a:rPr kumimoji="1" lang="zh-CN" altLang="en-US" sz="2400" dirty="0"/>
              <a:t>：</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417646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使用自定义的类方法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710" y="3501008"/>
            <a:ext cx="7534260" cy="1887564"/>
          </a:xfrm>
          <a:prstGeom prst="rect">
            <a:avLst/>
          </a:prstGeom>
        </p:spPr>
      </p:pic>
    </p:spTree>
    <p:extLst>
      <p:ext uri="{BB962C8B-B14F-4D97-AF65-F5344CB8AC3E}">
        <p14:creationId xmlns:p14="http://schemas.microsoft.com/office/powerpoint/2010/main" val="1407659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16" y="1772816"/>
            <a:ext cx="11593288" cy="4716523"/>
          </a:xfrm>
        </p:spPr>
        <p:txBody>
          <a:bodyPr>
            <a:normAutofit/>
          </a:bodyPr>
          <a:lstStyle/>
          <a:p>
            <a:pPr>
              <a:lnSpc>
                <a:spcPct val="150000"/>
              </a:lnSpc>
            </a:pPr>
            <a:r>
              <a:rPr kumimoji="1" lang="zh-CN" altLang="en-US" sz="2400" dirty="0" smtClean="0"/>
              <a:t>在每一次创建实例的时候，自动导入数据，并且定义与数据有关的变量</a:t>
            </a:r>
            <a:endParaRPr kumimoji="1" lang="zh-CN" altLang="en-US" sz="2400" dirty="0"/>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初始化方法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在</a:t>
            </a:r>
            <a:r>
              <a:rPr lang="en-US" altLang="zh-CN" sz="3200" b="1" dirty="0" smtClean="0">
                <a:solidFill>
                  <a:srgbClr val="942124"/>
                </a:solidFill>
                <a:latin typeface="Monaco" charset="0"/>
                <a:ea typeface="Monaco" charset="0"/>
                <a:cs typeface="Monaco" charset="0"/>
              </a:rPr>
              <a:t>__</a:t>
            </a:r>
            <a:r>
              <a:rPr lang="en-US" altLang="zh-CN" sz="3200" b="1" dirty="0" err="1" smtClean="0">
                <a:solidFill>
                  <a:srgbClr val="942124"/>
                </a:solidFill>
                <a:latin typeface="Monaco" charset="0"/>
                <a:ea typeface="Monaco" charset="0"/>
                <a:cs typeface="Monaco" charset="0"/>
              </a:rPr>
              <a:t>init</a:t>
            </a:r>
            <a:r>
              <a:rPr lang="en-US" altLang="zh-CN" sz="3200" b="1" dirty="0" smtClean="0">
                <a:solidFill>
                  <a:srgbClr val="942124"/>
                </a:solidFill>
                <a:latin typeface="Monaco" charset="0"/>
                <a:ea typeface="Monaco" charset="0"/>
                <a:cs typeface="Monaco" charset="0"/>
              </a:rPr>
              <a:t>__</a:t>
            </a:r>
            <a:r>
              <a:rPr lang="zh-CN" altLang="en-US" sz="3200" b="1" dirty="0" smtClean="0">
                <a:solidFill>
                  <a:srgbClr val="942124"/>
                </a:solidFill>
                <a:cs typeface="+mn-cs"/>
              </a:rPr>
              <a:t>方法中导入数据</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348879"/>
            <a:ext cx="6552728" cy="4218319"/>
          </a:xfrm>
          <a:prstGeom prst="rect">
            <a:avLst/>
          </a:prstGeom>
        </p:spPr>
      </p:pic>
    </p:spTree>
    <p:extLst>
      <p:ext uri="{BB962C8B-B14F-4D97-AF65-F5344CB8AC3E}">
        <p14:creationId xmlns:p14="http://schemas.microsoft.com/office/powerpoint/2010/main" val="440824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txBox="1">
            <a:spLocks/>
          </p:cNvSpPr>
          <p:nvPr/>
        </p:nvSpPr>
        <p:spPr>
          <a:xfrm>
            <a:off x="289466" y="1628800"/>
            <a:ext cx="11495166" cy="4464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zh-CN" altLang="en-US" sz="2400" dirty="0">
              <a:solidFill>
                <a:srgbClr val="FF0000"/>
              </a:solidFill>
            </a:endParaRPr>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模块简介</a:t>
            </a:r>
            <a:endParaRPr lang="en-US" altLang="zh-CN" sz="3200" b="1" dirty="0" smtClean="0">
              <a:solidFill>
                <a:srgbClr val="942124"/>
              </a:solidFill>
              <a:cs typeface="+mn-cs"/>
            </a:endParaRPr>
          </a:p>
        </p:txBody>
      </p:sp>
      <p:sp>
        <p:nvSpPr>
          <p:cNvPr id="9"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0" name="内容占位符 1"/>
          <p:cNvSpPr>
            <a:spLocks noGrp="1"/>
          </p:cNvSpPr>
          <p:nvPr>
            <p:ph idx="1"/>
          </p:nvPr>
        </p:nvSpPr>
        <p:spPr>
          <a:xfrm>
            <a:off x="380209" y="1427588"/>
            <a:ext cx="10945216" cy="5184576"/>
          </a:xfrm>
        </p:spPr>
        <p:txBody>
          <a:bodyPr>
            <a:normAutofit/>
          </a:bodyPr>
          <a:lstStyle/>
          <a:p>
            <a:pPr>
              <a:lnSpc>
                <a:spcPct val="150000"/>
              </a:lnSpc>
            </a:pPr>
            <a:r>
              <a:rPr lang="zh-CN" altLang="en-US" sz="2400" dirty="0" smtClean="0"/>
              <a:t>内置电池（</a:t>
            </a:r>
            <a:r>
              <a:rPr lang="en-US" altLang="zh-CN" sz="2400" dirty="0" smtClean="0"/>
              <a:t>batteries</a:t>
            </a:r>
            <a:r>
              <a:rPr lang="zh-CN" altLang="en-US" sz="2400" dirty="0" smtClean="0"/>
              <a:t> </a:t>
            </a:r>
            <a:r>
              <a:rPr lang="en-US" altLang="zh-CN" sz="2400" dirty="0" smtClean="0"/>
              <a:t>included</a:t>
            </a:r>
            <a:r>
              <a:rPr lang="zh-CN" altLang="en-US" sz="2400" dirty="0" smtClean="0"/>
              <a:t>）</a:t>
            </a:r>
            <a:r>
              <a:rPr kumimoji="1" lang="en-US" altLang="zh-CN" sz="2400" dirty="0"/>
              <a:t/>
            </a:r>
            <a:br>
              <a:rPr kumimoji="1" lang="en-US" altLang="zh-CN" sz="2400" dirty="0"/>
            </a:br>
            <a:r>
              <a:rPr lang="zh-CN" altLang="en-US" sz="2400" dirty="0" smtClean="0"/>
              <a:t>基础代码库，覆盖了网络通信</a:t>
            </a:r>
            <a:r>
              <a:rPr lang="zh-CN" altLang="en-US" sz="2400" dirty="0"/>
              <a:t>、</a:t>
            </a:r>
            <a:r>
              <a:rPr lang="zh-CN" altLang="en-US" sz="2400" dirty="0" smtClean="0"/>
              <a:t>文件处理</a:t>
            </a:r>
            <a:r>
              <a:rPr lang="zh-CN" altLang="en-US" sz="2400" dirty="0"/>
              <a:t>、</a:t>
            </a:r>
            <a:r>
              <a:rPr lang="zh-CN" altLang="en-US" sz="2400" dirty="0" smtClean="0"/>
              <a:t>数据库接口</a:t>
            </a:r>
            <a:r>
              <a:rPr lang="zh-CN" altLang="en-US" sz="2400" dirty="0"/>
              <a:t>、</a:t>
            </a:r>
            <a:r>
              <a:rPr lang="zh-CN" altLang="en-US" sz="2400" dirty="0" smtClean="0"/>
              <a:t>图形系统</a:t>
            </a:r>
            <a:r>
              <a:rPr lang="zh-CN" altLang="en-US" sz="2400" dirty="0"/>
              <a:t>、</a:t>
            </a:r>
            <a:r>
              <a:rPr lang="en-US" altLang="zh-CN" sz="2400" dirty="0" smtClean="0"/>
              <a:t>XML</a:t>
            </a:r>
            <a:r>
              <a:rPr lang="zh-CN" altLang="en-US" sz="2400" dirty="0" smtClean="0"/>
              <a:t>处理</a:t>
            </a:r>
            <a:endParaRPr lang="en-US" altLang="zh-CN" sz="2400" dirty="0" smtClean="0"/>
          </a:p>
          <a:p>
            <a:pPr>
              <a:lnSpc>
                <a:spcPct val="150000"/>
              </a:lnSpc>
            </a:pPr>
            <a:r>
              <a:rPr lang="zh-CN" altLang="en-US" sz="2400" dirty="0" smtClean="0"/>
              <a:t>第三方工具包</a:t>
            </a:r>
            <a:endParaRPr lang="en-US" altLang="zh-CN" sz="2400" dirty="0" smtClean="0"/>
          </a:p>
          <a:p>
            <a:pPr lvl="1">
              <a:lnSpc>
                <a:spcPct val="150000"/>
              </a:lnSpc>
            </a:pPr>
            <a:r>
              <a:rPr lang="en-US" altLang="zh-CN" sz="2000" b="1" dirty="0"/>
              <a:t>P</a:t>
            </a:r>
            <a:r>
              <a:rPr lang="en-US" altLang="zh-CN" sz="2000" b="1" dirty="0" smtClean="0"/>
              <a:t>andas</a:t>
            </a:r>
            <a:r>
              <a:rPr lang="zh-CN" altLang="en-US" sz="2000" dirty="0" smtClean="0"/>
              <a:t>：数据处理与分析</a:t>
            </a:r>
            <a:endParaRPr lang="en-US" altLang="zh-CN" sz="2000" dirty="0" smtClean="0"/>
          </a:p>
          <a:p>
            <a:pPr lvl="1">
              <a:lnSpc>
                <a:spcPct val="150000"/>
              </a:lnSpc>
            </a:pPr>
            <a:r>
              <a:rPr lang="en-US" altLang="zh-CN" sz="2000" b="1" dirty="0"/>
              <a:t>N</a:t>
            </a:r>
            <a:r>
              <a:rPr lang="en-US" altLang="zh-CN" sz="2000" b="1" dirty="0" smtClean="0"/>
              <a:t>umpy</a:t>
            </a:r>
            <a:r>
              <a:rPr lang="zh-CN" altLang="en-US" sz="2000" dirty="0" smtClean="0"/>
              <a:t>：科学计算</a:t>
            </a:r>
            <a:endParaRPr lang="en-US" altLang="zh-CN" sz="2000" dirty="0" smtClean="0"/>
          </a:p>
          <a:p>
            <a:pPr lvl="1">
              <a:lnSpc>
                <a:spcPct val="150000"/>
              </a:lnSpc>
            </a:pPr>
            <a:r>
              <a:rPr lang="en-US" altLang="zh-CN" sz="2000" b="1" dirty="0" smtClean="0"/>
              <a:t>BeautifulSoup4</a:t>
            </a:r>
            <a:r>
              <a:rPr lang="zh-CN" altLang="en-US" sz="2000" dirty="0" smtClean="0"/>
              <a:t>：处理</a:t>
            </a:r>
            <a:r>
              <a:rPr lang="en-US" altLang="zh-CN" sz="2000" dirty="0" smtClean="0"/>
              <a:t>HTML</a:t>
            </a:r>
            <a:r>
              <a:rPr lang="zh-CN" altLang="en-US" sz="2000" dirty="0" smtClean="0"/>
              <a:t>文档</a:t>
            </a:r>
            <a:endParaRPr lang="en-US" altLang="zh-CN" sz="2000" dirty="0" smtClean="0"/>
          </a:p>
          <a:p>
            <a:pPr lvl="1">
              <a:lnSpc>
                <a:spcPct val="150000"/>
              </a:lnSpc>
            </a:pPr>
            <a:r>
              <a:rPr lang="en-US" altLang="zh-CN" sz="2000" b="1" dirty="0" err="1"/>
              <a:t>M</a:t>
            </a:r>
            <a:r>
              <a:rPr lang="en-US" altLang="zh-CN" sz="2000" b="1" dirty="0" err="1" smtClean="0"/>
              <a:t>atplotlib</a:t>
            </a:r>
            <a:r>
              <a:rPr lang="zh-CN" altLang="en-US" sz="2000" dirty="0" smtClean="0"/>
              <a:t>：绘图</a:t>
            </a:r>
            <a:endParaRPr lang="en-US" altLang="zh-CN" sz="2000" dirty="0" smtClean="0"/>
          </a:p>
          <a:p>
            <a:pPr lvl="1">
              <a:lnSpc>
                <a:spcPct val="150000"/>
              </a:lnSpc>
            </a:pPr>
            <a:r>
              <a:rPr lang="en-US" altLang="zh-CN" sz="2000" b="1" dirty="0" err="1" smtClean="0"/>
              <a:t>Scikit</a:t>
            </a:r>
            <a:r>
              <a:rPr lang="en-US" altLang="zh-CN" sz="2000" b="1" dirty="0" smtClean="0"/>
              <a:t>-learn</a:t>
            </a:r>
            <a:r>
              <a:rPr lang="zh-CN" altLang="en-US" sz="2000" dirty="0" smtClean="0"/>
              <a:t>：基于</a:t>
            </a:r>
            <a:r>
              <a:rPr lang="en-US" altLang="zh-CN" sz="2000" dirty="0" err="1"/>
              <a:t>SciPy</a:t>
            </a:r>
            <a:r>
              <a:rPr lang="zh-CN" altLang="en-US" sz="2000" dirty="0"/>
              <a:t>和</a:t>
            </a:r>
            <a:r>
              <a:rPr lang="en-US" altLang="zh-CN" sz="2000" dirty="0"/>
              <a:t>Numpy</a:t>
            </a:r>
            <a:r>
              <a:rPr lang="zh-CN" altLang="en-US" sz="2000" dirty="0"/>
              <a:t>的开源机器学习</a:t>
            </a:r>
            <a:r>
              <a:rPr lang="zh-CN" altLang="en-US" sz="2000" dirty="0" smtClean="0"/>
              <a:t>模块</a:t>
            </a:r>
            <a:endParaRPr lang="en-US" altLang="zh-CN" sz="2000" dirty="0" smtClean="0"/>
          </a:p>
          <a:p>
            <a:pPr lvl="1">
              <a:lnSpc>
                <a:spcPct val="150000"/>
              </a:lnSpc>
            </a:pPr>
            <a:r>
              <a:rPr lang="en-US" altLang="zh-CN" sz="2000" b="1" dirty="0" err="1" smtClean="0"/>
              <a:t>Tensorflow</a:t>
            </a:r>
            <a:r>
              <a:rPr lang="zh-CN" altLang="en-US" sz="2000" dirty="0" smtClean="0"/>
              <a:t>：深度学习框架</a:t>
            </a:r>
            <a:endParaRPr lang="en-US" altLang="zh-CN" sz="2000" dirty="0" smtClean="0"/>
          </a:p>
        </p:txBody>
      </p:sp>
    </p:spTree>
    <p:extLst>
      <p:ext uri="{BB962C8B-B14F-4D97-AF65-F5344CB8AC3E}">
        <p14:creationId xmlns:p14="http://schemas.microsoft.com/office/powerpoint/2010/main" val="3207188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72580" y="1700808"/>
            <a:ext cx="11593288" cy="5157192"/>
          </a:xfrm>
        </p:spPr>
        <p:txBody>
          <a:bodyPr>
            <a:normAutofit/>
          </a:bodyPr>
          <a:lstStyle/>
          <a:p>
            <a:pPr>
              <a:lnSpc>
                <a:spcPct val="150000"/>
              </a:lnSpc>
            </a:pPr>
            <a:r>
              <a:rPr kumimoji="1" lang="zh-CN" altLang="en-US" sz="2400" dirty="0" smtClean="0"/>
              <a:t>面向对象的语言一般都对对象有一些统一的要求。例如封装性。</a:t>
            </a:r>
            <a:endParaRPr kumimoji="1" lang="en-US" altLang="zh-CN" sz="2400" dirty="0" smtClean="0"/>
          </a:p>
          <a:p>
            <a:pPr>
              <a:lnSpc>
                <a:spcPct val="150000"/>
              </a:lnSpc>
            </a:pPr>
            <a:r>
              <a:rPr kumimoji="1" lang="zh-CN" altLang="en-US" sz="2400" dirty="0"/>
              <a:t>封装</a:t>
            </a:r>
            <a:r>
              <a:rPr kumimoji="1" lang="zh-CN" altLang="en-US" sz="2400" dirty="0" smtClean="0"/>
              <a:t>性的意思是指，一个对象的成员属性要得到一定程度的保护。例如，要对一个对象的成员属性进行修改或访问，</a:t>
            </a:r>
            <a:r>
              <a:rPr kumimoji="1" lang="zh-CN" altLang="en-US" sz="2400" dirty="0"/>
              <a:t>就</a:t>
            </a:r>
            <a:r>
              <a:rPr kumimoji="1" lang="zh-CN" altLang="en-US" sz="2400" dirty="0" smtClean="0"/>
              <a:t>必须通过对象允许的方法来进行（例如要求输入密码以确认拥有此权限等）。这样可以保护对象，使程序不易出错。</a:t>
            </a:r>
            <a:endParaRPr kumimoji="1" lang="en-US" altLang="zh-CN" sz="2400" dirty="0" smtClean="0"/>
          </a:p>
          <a:p>
            <a:pPr>
              <a:lnSpc>
                <a:spcPct val="150000"/>
              </a:lnSpc>
            </a:pPr>
            <a:r>
              <a:rPr kumimoji="1" lang="en-US" altLang="zh-CN" sz="2400" dirty="0" smtClean="0"/>
              <a:t>C++</a:t>
            </a:r>
            <a:r>
              <a:rPr kumimoji="1" lang="zh-CN" altLang="en-US" sz="2400" dirty="0" smtClean="0"/>
              <a:t>与</a:t>
            </a:r>
            <a:r>
              <a:rPr kumimoji="1" lang="en-US" altLang="zh-CN" sz="2400" dirty="0" smtClean="0"/>
              <a:t>Java</a:t>
            </a:r>
            <a:r>
              <a:rPr kumimoji="1" lang="zh-CN" altLang="en-US" sz="2400" dirty="0" smtClean="0"/>
              <a:t>语言中，严格地实现了对象的封装性。</a:t>
            </a:r>
            <a:endParaRPr kumimoji="1" lang="en-US" altLang="zh-CN" sz="2400" dirty="0" smtClean="0"/>
          </a:p>
        </p:txBody>
      </p:sp>
      <p:sp>
        <p:nvSpPr>
          <p:cNvPr id="1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成员的私有化</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498951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96" y="2780928"/>
            <a:ext cx="9709167" cy="3799890"/>
          </a:xfrm>
          <a:prstGeom prst="rect">
            <a:avLst/>
          </a:prstGeom>
        </p:spPr>
      </p:pic>
      <p:sp>
        <p:nvSpPr>
          <p:cNvPr id="2" name="内容占位符 1"/>
          <p:cNvSpPr>
            <a:spLocks noGrp="1"/>
          </p:cNvSpPr>
          <p:nvPr>
            <p:ph idx="1"/>
          </p:nvPr>
        </p:nvSpPr>
        <p:spPr>
          <a:xfrm>
            <a:off x="359249" y="1556792"/>
            <a:ext cx="11593288" cy="5157192"/>
          </a:xfrm>
        </p:spPr>
        <p:txBody>
          <a:bodyPr>
            <a:normAutofit/>
          </a:bodyPr>
          <a:lstStyle/>
          <a:p>
            <a:pPr>
              <a:lnSpc>
                <a:spcPct val="150000"/>
              </a:lnSpc>
            </a:pPr>
            <a:r>
              <a:rPr kumimoji="1" lang="zh-CN" altLang="en-US" sz="2400" dirty="0"/>
              <a:t>例如在上面</a:t>
            </a:r>
            <a:r>
              <a:rPr kumimoji="1" lang="zh-CN" altLang="en-US" sz="2400" dirty="0" smtClean="0"/>
              <a:t>的</a:t>
            </a:r>
            <a:r>
              <a:rPr kumimoji="1" lang="zh-CN" altLang="en-US" sz="2400" dirty="0"/>
              <a:t> </a:t>
            </a:r>
            <a:r>
              <a:rPr kumimoji="1" lang="en-US" altLang="zh-CN" sz="2400" dirty="0" err="1" smtClean="0">
                <a:latin typeface="Monaco"/>
              </a:rPr>
              <a:t>High_school_student</a:t>
            </a:r>
            <a:r>
              <a:rPr kumimoji="1" lang="zh-CN" altLang="en-US" sz="2400" dirty="0" smtClean="0"/>
              <a:t> 类</a:t>
            </a:r>
            <a:r>
              <a:rPr kumimoji="1" lang="zh-CN" altLang="en-US" sz="2400" dirty="0"/>
              <a:t>中，虽然数据已经被封装在类里面，但是我们还是可以通过外部访问其中的变量。我们可以在外部</a:t>
            </a:r>
            <a:r>
              <a:rPr kumimoji="1" lang="zh-CN" altLang="en-US" sz="2400" dirty="0" smtClean="0"/>
              <a:t>对</a:t>
            </a:r>
            <a:r>
              <a:rPr kumimoji="1" lang="zh-CN" altLang="en-US" sz="2400" dirty="0"/>
              <a:t> </a:t>
            </a:r>
            <a:r>
              <a:rPr kumimoji="1" lang="en-US" altLang="zh-CN" sz="2400" dirty="0" smtClean="0">
                <a:latin typeface="Monaco"/>
              </a:rPr>
              <a:t>age</a:t>
            </a:r>
            <a:r>
              <a:rPr kumimoji="1" lang="zh-CN" altLang="en-US" sz="2400" dirty="0"/>
              <a:t> </a:t>
            </a:r>
            <a:r>
              <a:rPr kumimoji="1" lang="zh-CN" altLang="en-US" sz="2400" dirty="0" smtClean="0"/>
              <a:t>进行</a:t>
            </a:r>
            <a:r>
              <a:rPr kumimoji="1" lang="zh-CN" altLang="en-US" sz="2400" dirty="0"/>
              <a:t>修改：</a:t>
            </a:r>
          </a:p>
          <a:p>
            <a:pPr>
              <a:lnSpc>
                <a:spcPct val="150000"/>
              </a:lnSpc>
            </a:pP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024336"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对象的封装性</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5591944" y="4118442"/>
            <a:ext cx="4309792" cy="1015663"/>
          </a:xfrm>
          <a:prstGeom prst="rect">
            <a:avLst/>
          </a:prstGeom>
          <a:noFill/>
        </p:spPr>
        <p:txBody>
          <a:bodyPr wrap="square" rtlCol="0">
            <a:spAutoFit/>
          </a:bodyPr>
          <a:lstStyle/>
          <a:p>
            <a:pPr>
              <a:lnSpc>
                <a:spcPct val="150000"/>
              </a:lnSpc>
            </a:pPr>
            <a:r>
              <a:rPr lang="zh-CN" altLang="en-US" sz="2000" dirty="0" smtClean="0">
                <a:latin typeface="Microsoft YaHei Light" charset="-122"/>
                <a:ea typeface="Microsoft YaHei Light" charset="-122"/>
                <a:cs typeface="Microsoft YaHei Light" charset="-122"/>
              </a:rPr>
              <a:t>说明这个</a:t>
            </a:r>
            <a:r>
              <a:rPr lang="en-US" altLang="zh-CN" sz="2000" dirty="0" err="1" smtClean="0">
                <a:latin typeface="Monaco" charset="0"/>
                <a:ea typeface="Monaco" charset="0"/>
                <a:cs typeface="Monaco" charset="0"/>
              </a:rPr>
              <a:t>High_school_student</a:t>
            </a:r>
            <a:r>
              <a:rPr lang="zh-CN" altLang="en-US" sz="2000" dirty="0" smtClean="0">
                <a:latin typeface="Microsoft YaHei Light" charset="-122"/>
                <a:ea typeface="Microsoft YaHei Light" charset="-122"/>
                <a:cs typeface="Microsoft YaHei Light" charset="-122"/>
              </a:rPr>
              <a:t>类没有进行有效的封装！</a:t>
            </a:r>
            <a:endParaRPr lang="zh-CN" altLang="en-US" sz="20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2212299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6209" y="1988840"/>
            <a:ext cx="11610423" cy="4068452"/>
          </a:xfrm>
        </p:spPr>
        <p:txBody>
          <a:bodyPr>
            <a:noAutofit/>
          </a:bodyPr>
          <a:lstStyle/>
          <a:p>
            <a:pPr>
              <a:lnSpc>
                <a:spcPct val="150000"/>
              </a:lnSpc>
            </a:pPr>
            <a:r>
              <a:rPr kumimoji="1" lang="zh-CN" altLang="en-US" sz="2400" dirty="0" smtClean="0"/>
              <a:t>设计封装的逻辑往往要耗费一定的精力，并且会导致代码更加冗长、不易读等等</a:t>
            </a:r>
            <a:endParaRPr kumimoji="1" lang="en-US" altLang="zh-CN" sz="2400" dirty="0" smtClean="0"/>
          </a:p>
          <a:p>
            <a:pPr>
              <a:lnSpc>
                <a:spcPct val="150000"/>
              </a:lnSpc>
            </a:pPr>
            <a:r>
              <a:rPr kumimoji="1" lang="en-US" altLang="zh-CN" sz="2400" dirty="0" smtClean="0"/>
              <a:t>Python</a:t>
            </a:r>
            <a:r>
              <a:rPr kumimoji="1" lang="zh-CN" altLang="en-US" sz="2400" dirty="0"/>
              <a:t>的语言风格没有特别强调封装性。它主张程序员自己通过更加严谨的方式组织程序以避免出错，而不是通过在语言层面实现封装达到这一</a:t>
            </a:r>
            <a:r>
              <a:rPr kumimoji="1" lang="zh-CN" altLang="en-US" sz="2400" dirty="0" smtClean="0"/>
              <a:t>点</a:t>
            </a:r>
            <a:endParaRPr kumimoji="1" lang="en-US" altLang="zh-CN" sz="2400" dirty="0" smtClean="0"/>
          </a:p>
          <a:p>
            <a:pPr>
              <a:lnSpc>
                <a:spcPct val="150000"/>
              </a:lnSpc>
            </a:pPr>
            <a:r>
              <a:rPr kumimoji="1" lang="zh-CN" altLang="en-US" sz="2400" dirty="0"/>
              <a:t>但是，在</a:t>
            </a:r>
            <a:r>
              <a:rPr kumimoji="1" lang="en-US" altLang="zh-CN" sz="2400" dirty="0"/>
              <a:t>Python</a:t>
            </a:r>
            <a:r>
              <a:rPr kumimoji="1" lang="zh-CN" altLang="en-US" sz="2400" dirty="0"/>
              <a:t>中仍然可以实现对象</a:t>
            </a:r>
            <a:r>
              <a:rPr kumimoji="1" lang="zh-CN" altLang="en-US" sz="2400" dirty="0" smtClean="0"/>
              <a:t>的（非严格意义上的）封装</a:t>
            </a:r>
            <a:endParaRPr kumimoji="1" lang="en-US" altLang="zh-CN" sz="2400" dirty="0" smtClean="0"/>
          </a:p>
          <a:p>
            <a:pPr>
              <a:lnSpc>
                <a:spcPct val="150000"/>
              </a:lnSpc>
            </a:pP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4824536"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206110"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对于封装性的看法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spTree>
    <p:extLst>
      <p:ext uri="{BB962C8B-B14F-4D97-AF65-F5344CB8AC3E}">
        <p14:creationId xmlns:p14="http://schemas.microsoft.com/office/powerpoint/2010/main" val="136405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9625" y="692696"/>
            <a:ext cx="12062375" cy="4068452"/>
          </a:xfrm>
        </p:spPr>
        <p:txBody>
          <a:bodyPr>
            <a:noAutofit/>
          </a:bodyPr>
          <a:lstStyle/>
          <a:p>
            <a:pPr>
              <a:lnSpc>
                <a:spcPct val="150000"/>
              </a:lnSpc>
            </a:pPr>
            <a:r>
              <a:rPr kumimoji="1" lang="zh-CN" altLang="en-US" sz="2400" dirty="0" smtClean="0"/>
              <a:t>如果</a:t>
            </a:r>
            <a:r>
              <a:rPr kumimoji="1" lang="zh-CN" altLang="en-US" sz="2400" dirty="0"/>
              <a:t>我们希望某些内部属性不被外部访问</a:t>
            </a:r>
            <a:r>
              <a:rPr kumimoji="1" lang="zh-CN" altLang="en-US" sz="2400" dirty="0" smtClean="0"/>
              <a:t>，我们</a:t>
            </a:r>
            <a:r>
              <a:rPr kumimoji="1" lang="zh-CN" altLang="en-US" sz="2400" dirty="0"/>
              <a:t>可以在属性名称前加上</a:t>
            </a:r>
            <a:r>
              <a:rPr kumimoji="1" lang="zh-CN" altLang="en-US" sz="2400" dirty="0">
                <a:solidFill>
                  <a:srgbClr val="FF0000"/>
                </a:solidFill>
              </a:rPr>
              <a:t>两个</a:t>
            </a:r>
            <a:r>
              <a:rPr kumimoji="1" lang="zh-CN" altLang="en-US" sz="2400" dirty="0" smtClean="0">
                <a:solidFill>
                  <a:srgbClr val="FF0000"/>
                </a:solidFill>
              </a:rPr>
              <a:t>下划线</a:t>
            </a:r>
            <a:r>
              <a:rPr kumimoji="1" lang="en-US" altLang="zh-CN" sz="2400" dirty="0" smtClean="0">
                <a:solidFill>
                  <a:srgbClr val="FF0000"/>
                </a:solidFill>
              </a:rPr>
              <a:t>"__"</a:t>
            </a:r>
            <a:r>
              <a:rPr kumimoji="1" lang="zh-CN" altLang="en-US" sz="2400" dirty="0" smtClean="0"/>
              <a:t>，</a:t>
            </a:r>
            <a:r>
              <a:rPr kumimoji="1" lang="zh-CN" altLang="en-US" sz="2400" dirty="0"/>
              <a:t>表示将该属性成员私有化，该成员在内部可以被访问，但是在外部是不能够访问的。</a:t>
            </a:r>
            <a:endParaRPr kumimoji="1" lang="en-US" altLang="zh-CN" sz="24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2060848"/>
            <a:ext cx="8255000" cy="4559300"/>
          </a:xfrm>
          <a:prstGeom prst="rect">
            <a:avLst/>
          </a:prstGeom>
        </p:spPr>
      </p:pic>
    </p:spTree>
    <p:extLst>
      <p:ext uri="{BB962C8B-B14F-4D97-AF65-F5344CB8AC3E}">
        <p14:creationId xmlns:p14="http://schemas.microsoft.com/office/powerpoint/2010/main" val="860499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50724" y="557746"/>
            <a:ext cx="11178382" cy="5754041"/>
          </a:xfrm>
        </p:spPr>
        <p:txBody>
          <a:bodyPr>
            <a:normAutofit/>
          </a:bodyPr>
          <a:lstStyle/>
          <a:p>
            <a:pPr>
              <a:lnSpc>
                <a:spcPct val="150000"/>
              </a:lnSpc>
            </a:pPr>
            <a:r>
              <a:rPr kumimoji="1" lang="zh-CN" altLang="en-US" sz="2400" dirty="0"/>
              <a:t>成员私有化并不是代表完全不能够从外部访问成员，而是提高了访问的门槛，防止意外或者随意改变</a:t>
            </a:r>
            <a:r>
              <a:rPr kumimoji="1" lang="zh-CN" altLang="en-US" sz="2400" dirty="0" smtClean="0"/>
              <a:t>成员，引发错误。</a:t>
            </a:r>
            <a:r>
              <a:rPr kumimoji="1" lang="zh-CN" altLang="en-US" sz="2400" dirty="0"/>
              <a:t>我们仍然可以</a:t>
            </a:r>
            <a:r>
              <a:rPr kumimoji="1" lang="zh-CN" altLang="en-US" sz="2400" dirty="0" smtClean="0"/>
              <a:t>通过</a:t>
            </a:r>
            <a:r>
              <a:rPr kumimoji="1" lang="zh-CN" altLang="en-US" sz="2400" dirty="0"/>
              <a:t> </a:t>
            </a:r>
            <a:r>
              <a:rPr kumimoji="1" lang="en-US" altLang="zh-CN" sz="2400" dirty="0" smtClean="0"/>
              <a:t>_</a:t>
            </a:r>
            <a:r>
              <a:rPr kumimoji="1" lang="zh-CN" altLang="en-US" sz="2400" dirty="0" smtClean="0">
                <a:latin typeface="Monaco" charset="0"/>
                <a:ea typeface="Monaco" charset="0"/>
                <a:cs typeface="Monaco" charset="0"/>
              </a:rPr>
              <a:t>类名</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私有变量</a:t>
            </a:r>
            <a:r>
              <a:rPr kumimoji="1" lang="zh-CN" altLang="en-US" sz="2400" dirty="0" smtClean="0"/>
              <a:t>，</a:t>
            </a:r>
            <a:r>
              <a:rPr kumimoji="1" lang="zh-CN" altLang="en-US" sz="2400" dirty="0" smtClean="0"/>
              <a:t>对私有变量</a:t>
            </a:r>
            <a:r>
              <a:rPr kumimoji="1" lang="zh-CN" altLang="en-US" sz="2400" dirty="0"/>
              <a:t>进行</a:t>
            </a:r>
            <a:r>
              <a:rPr kumimoji="1" lang="zh-CN" altLang="en-US" sz="2400" dirty="0" smtClean="0"/>
              <a:t>访问</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sp>
        <p:nvSpPr>
          <p:cNvPr id="3" name="矩形 2"/>
          <p:cNvSpPr/>
          <p:nvPr/>
        </p:nvSpPr>
        <p:spPr>
          <a:xfrm>
            <a:off x="5796122" y="2041456"/>
            <a:ext cx="3602081" cy="2862322"/>
          </a:xfrm>
          <a:prstGeom prst="rect">
            <a:avLst/>
          </a:prstGeom>
        </p:spPr>
        <p:txBody>
          <a:bodyPr wrap="square">
            <a:spAutoFit/>
          </a:bodyPr>
          <a:lstStyle/>
          <a:p>
            <a:r>
              <a:rPr lang="zh-CN" altLang="en-US" dirty="0"/>
              <a:t>class H():</a:t>
            </a:r>
          </a:p>
          <a:p>
            <a:r>
              <a:rPr lang="zh-CN" altLang="en-US" dirty="0"/>
              <a:t>	def _init_(self):</a:t>
            </a:r>
          </a:p>
          <a:p>
            <a:r>
              <a:rPr lang="zh-CN" altLang="en-US" dirty="0"/>
              <a:t>		self.__age=19</a:t>
            </a:r>
          </a:p>
          <a:p>
            <a:r>
              <a:rPr lang="zh-CN" altLang="en-US" dirty="0"/>
              <a:t>		self.__sex='M'</a:t>
            </a:r>
          </a:p>
          <a:p>
            <a:r>
              <a:rPr lang="zh-CN" altLang="en-US" dirty="0">
                <a:solidFill>
                  <a:srgbClr val="FF0000"/>
                </a:solidFill>
              </a:rPr>
              <a:t>student=H()</a:t>
            </a:r>
          </a:p>
          <a:p>
            <a:r>
              <a:rPr lang="zh-CN" altLang="en-US" dirty="0" smtClean="0">
                <a:solidFill>
                  <a:srgbClr val="FF0000"/>
                </a:solidFill>
              </a:rPr>
              <a:t>student</a:t>
            </a:r>
            <a:r>
              <a:rPr lang="zh-CN" altLang="en-US" dirty="0">
                <a:solidFill>
                  <a:srgbClr val="FF0000"/>
                </a:solidFill>
              </a:rPr>
              <a:t>.__age=30</a:t>
            </a:r>
          </a:p>
          <a:p>
            <a:r>
              <a:rPr lang="en-US" altLang="zh-CN" dirty="0" err="1" smtClean="0">
                <a:solidFill>
                  <a:srgbClr val="FF0000"/>
                </a:solidFill>
              </a:rPr>
              <a:t>student.__age</a:t>
            </a:r>
            <a:endParaRPr lang="en-US" altLang="zh-CN" dirty="0" smtClean="0">
              <a:solidFill>
                <a:srgbClr val="FF0000"/>
              </a:solidFill>
            </a:endParaRPr>
          </a:p>
          <a:p>
            <a:endParaRPr lang="en-US" altLang="zh-CN" dirty="0" smtClean="0"/>
          </a:p>
          <a:p>
            <a:endParaRPr lang="en-US" altLang="zh-CN" dirty="0"/>
          </a:p>
          <a:p>
            <a:r>
              <a:rPr lang="en-US" altLang="zh-CN" dirty="0" smtClean="0"/>
              <a:t>30</a:t>
            </a:r>
            <a:endParaRPr lang="zh-CN" altLang="en-US" dirty="0"/>
          </a:p>
        </p:txBody>
      </p:sp>
      <p:sp>
        <p:nvSpPr>
          <p:cNvPr id="5" name="矩形 4"/>
          <p:cNvSpPr/>
          <p:nvPr/>
        </p:nvSpPr>
        <p:spPr>
          <a:xfrm>
            <a:off x="9398203" y="2041456"/>
            <a:ext cx="2995772" cy="2308324"/>
          </a:xfrm>
          <a:prstGeom prst="rect">
            <a:avLst/>
          </a:prstGeom>
        </p:spPr>
        <p:txBody>
          <a:bodyPr wrap="square">
            <a:spAutoFit/>
          </a:bodyPr>
          <a:lstStyle/>
          <a:p>
            <a:r>
              <a:rPr lang="zh-CN" altLang="en-US" dirty="0"/>
              <a:t>class H():</a:t>
            </a:r>
          </a:p>
          <a:p>
            <a:r>
              <a:rPr lang="zh-CN" altLang="en-US" dirty="0"/>
              <a:t>	def _init_(self):</a:t>
            </a:r>
          </a:p>
          <a:p>
            <a:r>
              <a:rPr lang="zh-CN" altLang="en-US" dirty="0"/>
              <a:t>	self.__age=19</a:t>
            </a:r>
          </a:p>
          <a:p>
            <a:r>
              <a:rPr lang="zh-CN" altLang="en-US" dirty="0"/>
              <a:t>	self.__sex='M'</a:t>
            </a:r>
          </a:p>
          <a:p>
            <a:r>
              <a:rPr lang="zh-CN" altLang="en-US" dirty="0">
                <a:solidFill>
                  <a:srgbClr val="FF0000"/>
                </a:solidFill>
              </a:rPr>
              <a:t>student=H()</a:t>
            </a:r>
          </a:p>
          <a:p>
            <a:r>
              <a:rPr lang="zh-CN" altLang="en-US" dirty="0" smtClean="0">
                <a:solidFill>
                  <a:srgbClr val="FF0000"/>
                </a:solidFill>
              </a:rPr>
              <a:t>student</a:t>
            </a:r>
            <a:r>
              <a:rPr lang="zh-CN" altLang="en-US" dirty="0">
                <a:solidFill>
                  <a:srgbClr val="FF0000"/>
                </a:solidFill>
              </a:rPr>
              <a:t>._H__</a:t>
            </a:r>
            <a:r>
              <a:rPr lang="zh-CN" altLang="en-US" dirty="0" smtClean="0">
                <a:solidFill>
                  <a:srgbClr val="FF0000"/>
                </a:solidFill>
              </a:rPr>
              <a:t>age</a:t>
            </a:r>
            <a:endParaRPr lang="en-US" altLang="zh-CN" dirty="0" smtClean="0">
              <a:solidFill>
                <a:srgbClr val="FF0000"/>
              </a:solidFill>
            </a:endParaRPr>
          </a:p>
          <a:p>
            <a:endParaRPr lang="en-US" altLang="zh-CN" dirty="0"/>
          </a:p>
          <a:p>
            <a:r>
              <a:rPr lang="en-US" altLang="zh-CN" dirty="0" smtClean="0"/>
              <a:t>19</a:t>
            </a:r>
            <a:endParaRPr lang="zh-CN" altLang="en-US" dirty="0"/>
          </a:p>
        </p:txBody>
      </p:sp>
      <p:sp>
        <p:nvSpPr>
          <p:cNvPr id="6" name="矩形 5"/>
          <p:cNvSpPr/>
          <p:nvPr/>
        </p:nvSpPr>
        <p:spPr>
          <a:xfrm>
            <a:off x="226869" y="2191463"/>
            <a:ext cx="6096000" cy="3416320"/>
          </a:xfrm>
          <a:prstGeom prst="rect">
            <a:avLst/>
          </a:prstGeom>
        </p:spPr>
        <p:txBody>
          <a:bodyPr>
            <a:spAutoFit/>
          </a:bodyPr>
          <a:lstStyle/>
          <a:p>
            <a:r>
              <a:rPr lang="zh-CN" altLang="en-US" dirty="0"/>
              <a:t>class H():</a:t>
            </a:r>
          </a:p>
          <a:p>
            <a:r>
              <a:rPr lang="zh-CN" altLang="en-US" dirty="0"/>
              <a:t>	def _init_(self):</a:t>
            </a:r>
          </a:p>
          <a:p>
            <a:r>
              <a:rPr lang="zh-CN" altLang="en-US" dirty="0"/>
              <a:t>		self.__age=19</a:t>
            </a:r>
          </a:p>
          <a:p>
            <a:r>
              <a:rPr lang="zh-CN" altLang="en-US" dirty="0"/>
              <a:t>		self.__sex='M'</a:t>
            </a:r>
          </a:p>
          <a:p>
            <a:r>
              <a:rPr lang="zh-CN" altLang="en-US" dirty="0">
                <a:solidFill>
                  <a:srgbClr val="FF0000"/>
                </a:solidFill>
              </a:rPr>
              <a:t>student=H()</a:t>
            </a:r>
          </a:p>
          <a:p>
            <a:r>
              <a:rPr lang="zh-CN" altLang="en-US" dirty="0" smtClean="0">
                <a:solidFill>
                  <a:srgbClr val="FF0000"/>
                </a:solidFill>
              </a:rPr>
              <a:t>student</a:t>
            </a:r>
            <a:r>
              <a:rPr lang="zh-CN" altLang="en-US" dirty="0">
                <a:solidFill>
                  <a:srgbClr val="FF0000"/>
                </a:solidFill>
              </a:rPr>
              <a:t>.__age</a:t>
            </a:r>
            <a:endParaRPr lang="en-US" altLang="zh-CN" dirty="0">
              <a:solidFill>
                <a:srgbClr val="FF0000"/>
              </a:solidFill>
            </a:endParaRPr>
          </a:p>
          <a:p>
            <a:r>
              <a:rPr lang="zh-CN" altLang="en-US" dirty="0" smtClean="0"/>
              <a:t>Traceback </a:t>
            </a:r>
            <a:r>
              <a:rPr lang="zh-CN" altLang="en-US" dirty="0"/>
              <a:t>(most recent call last):</a:t>
            </a:r>
          </a:p>
          <a:p>
            <a:endParaRPr lang="zh-CN" altLang="en-US" dirty="0"/>
          </a:p>
          <a:p>
            <a:r>
              <a:rPr lang="zh-CN" altLang="en-US" dirty="0"/>
              <a:t>  File "&lt;ipython-input-5-88bb32855b88&gt;", line 8, in &lt;module&gt;</a:t>
            </a:r>
          </a:p>
          <a:p>
            <a:r>
              <a:rPr lang="zh-CN" altLang="en-US" dirty="0"/>
              <a:t>    student.__age</a:t>
            </a:r>
          </a:p>
          <a:p>
            <a:r>
              <a:rPr lang="zh-CN" altLang="en-US" dirty="0" smtClean="0"/>
              <a:t>AttributeError</a:t>
            </a:r>
            <a:r>
              <a:rPr lang="zh-CN" altLang="en-US" dirty="0"/>
              <a:t>: 'H' object has no attribute '__age'</a:t>
            </a:r>
          </a:p>
        </p:txBody>
      </p:sp>
      <p:sp>
        <p:nvSpPr>
          <p:cNvPr id="7" name="矩形 6"/>
          <p:cNvSpPr/>
          <p:nvPr/>
        </p:nvSpPr>
        <p:spPr>
          <a:xfrm>
            <a:off x="5433106" y="5359533"/>
            <a:ext cx="6096000" cy="923330"/>
          </a:xfrm>
          <a:prstGeom prst="rect">
            <a:avLst/>
          </a:prstGeom>
        </p:spPr>
        <p:txBody>
          <a:bodyPr>
            <a:spAutoFit/>
          </a:bodyPr>
          <a:lstStyle/>
          <a:p>
            <a:r>
              <a:rPr lang="zh-CN" altLang="en-US" dirty="0" smtClean="0"/>
              <a:t>给</a:t>
            </a:r>
            <a:r>
              <a:rPr lang="zh-CN" altLang="en-US" dirty="0">
                <a:solidFill>
                  <a:srgbClr val="FF0000"/>
                </a:solidFill>
              </a:rPr>
              <a:t>student.__age</a:t>
            </a:r>
            <a:endParaRPr lang="en-US" altLang="zh-CN" dirty="0">
              <a:solidFill>
                <a:srgbClr val="FF0000"/>
              </a:solidFill>
            </a:endParaRPr>
          </a:p>
          <a:p>
            <a:r>
              <a:rPr lang="zh-CN" altLang="en-US" dirty="0" smtClean="0"/>
              <a:t>赋值</a:t>
            </a:r>
            <a:r>
              <a:rPr lang="zh-CN" altLang="en-US" dirty="0"/>
              <a:t>的操作，其实是</a:t>
            </a:r>
            <a:r>
              <a:rPr lang="zh-CN" altLang="en-US" dirty="0" smtClean="0"/>
              <a:t>在</a:t>
            </a:r>
            <a:r>
              <a:rPr lang="en-US" altLang="zh-CN" dirty="0" smtClean="0"/>
              <a:t>student</a:t>
            </a:r>
            <a:r>
              <a:rPr lang="zh-CN" altLang="en-US" dirty="0" smtClean="0"/>
              <a:t>中</a:t>
            </a:r>
            <a:r>
              <a:rPr lang="zh-CN" altLang="en-US" dirty="0"/>
              <a:t>定义了一个名</a:t>
            </a:r>
            <a:r>
              <a:rPr lang="zh-CN" altLang="en-US" dirty="0" smtClean="0"/>
              <a:t>为</a:t>
            </a:r>
            <a:r>
              <a:rPr lang="en-US" altLang="zh-CN" dirty="0" smtClean="0"/>
              <a:t>__age</a:t>
            </a:r>
            <a:r>
              <a:rPr lang="zh-CN" altLang="en-US" dirty="0" smtClean="0"/>
              <a:t>的变量，而</a:t>
            </a:r>
            <a:r>
              <a:rPr lang="zh-CN" altLang="en-US" dirty="0">
                <a:solidFill>
                  <a:srgbClr val="FF0000"/>
                </a:solidFill>
              </a:rPr>
              <a:t>_H__</a:t>
            </a:r>
            <a:r>
              <a:rPr lang="zh-CN" altLang="en-US" dirty="0" smtClean="0">
                <a:solidFill>
                  <a:srgbClr val="FF0000"/>
                </a:solidFill>
              </a:rPr>
              <a:t>age</a:t>
            </a:r>
            <a:r>
              <a:rPr lang="zh-CN" altLang="en-US" dirty="0" smtClean="0"/>
              <a:t>是</a:t>
            </a:r>
            <a:r>
              <a:rPr lang="en-US" altLang="zh-CN" dirty="0" smtClean="0"/>
              <a:t>student</a:t>
            </a:r>
            <a:r>
              <a:rPr lang="zh-CN" altLang="en-US" dirty="0" smtClean="0"/>
              <a:t>中</a:t>
            </a:r>
            <a:r>
              <a:rPr lang="en-US" altLang="zh-CN" dirty="0" smtClean="0"/>
              <a:t>__age</a:t>
            </a:r>
            <a:r>
              <a:rPr lang="zh-CN" altLang="en-US" dirty="0" smtClean="0"/>
              <a:t>。</a:t>
            </a:r>
            <a:endParaRPr lang="zh-CN" altLang="en-US" dirty="0"/>
          </a:p>
        </p:txBody>
      </p:sp>
    </p:spTree>
    <p:extLst>
      <p:ext uri="{BB962C8B-B14F-4D97-AF65-F5344CB8AC3E}">
        <p14:creationId xmlns:p14="http://schemas.microsoft.com/office/powerpoint/2010/main" val="35731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980728"/>
            <a:ext cx="11178382" cy="4735578"/>
          </a:xfrm>
        </p:spPr>
        <p:txBody>
          <a:bodyPr>
            <a:normAutofit/>
          </a:bodyPr>
          <a:lstStyle/>
          <a:p>
            <a:pPr>
              <a:lnSpc>
                <a:spcPct val="150000"/>
              </a:lnSpc>
            </a:pPr>
            <a:r>
              <a:rPr kumimoji="1" lang="zh-CN" altLang="en-US" sz="2400" dirty="0"/>
              <a:t>成员私有化不仅包括属性的私有化，也包括了方法的私有化，在方法名称前</a:t>
            </a:r>
            <a:r>
              <a:rPr kumimoji="1" lang="zh-CN" altLang="en-US" sz="2400" dirty="0" smtClean="0"/>
              <a:t>加上</a:t>
            </a:r>
            <a:r>
              <a:rPr kumimoji="1" lang="en-US" altLang="zh-CN" sz="2400" dirty="0" smtClean="0"/>
              <a:t>__</a:t>
            </a:r>
            <a:r>
              <a:rPr kumimoji="1" lang="zh-CN" altLang="en-US" sz="2400" dirty="0" smtClean="0"/>
              <a:t> 也</a:t>
            </a:r>
            <a:r>
              <a:rPr kumimoji="1" lang="zh-CN" altLang="en-US" sz="2400" dirty="0"/>
              <a:t>可以使得函数只能被内部访问，不能够被外部</a:t>
            </a:r>
            <a:r>
              <a:rPr kumimoji="1" lang="zh-CN" altLang="en-US" sz="2400" dirty="0" smtClean="0"/>
              <a:t>访问：</a:t>
            </a:r>
            <a:endParaRPr kumimoji="1" lang="en-US" altLang="zh-CN" sz="2400" dirty="0" smtClean="0"/>
          </a:p>
        </p:txBody>
      </p:sp>
      <p:sp>
        <p:nvSpPr>
          <p:cNvPr id="9" name="文本框 5"/>
          <p:cNvSpPr txBox="1"/>
          <p:nvPr/>
        </p:nvSpPr>
        <p:spPr>
          <a:xfrm>
            <a:off x="953786" y="709485"/>
            <a:ext cx="3558038"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的封装</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43262"/>
          <a:stretch/>
        </p:blipFill>
        <p:spPr>
          <a:xfrm>
            <a:off x="622846" y="2130346"/>
            <a:ext cx="8128000" cy="3437117"/>
          </a:xfrm>
          <a:prstGeom prst="rect">
            <a:avLst/>
          </a:prstGeom>
        </p:spPr>
      </p:pic>
      <p:sp>
        <p:nvSpPr>
          <p:cNvPr id="11" name="文本框 10"/>
          <p:cNvSpPr txBox="1"/>
          <p:nvPr/>
        </p:nvSpPr>
        <p:spPr>
          <a:xfrm>
            <a:off x="4749108" y="2362764"/>
            <a:ext cx="3600400" cy="1015663"/>
          </a:xfrm>
          <a:prstGeom prst="rect">
            <a:avLst/>
          </a:prstGeom>
          <a:noFill/>
        </p:spPr>
        <p:txBody>
          <a:bodyPr wrap="square" rtlCol="0">
            <a:spAutoFit/>
          </a:bodyPr>
          <a:lstStyle/>
          <a:p>
            <a:pPr>
              <a:lnSpc>
                <a:spcPct val="150000"/>
              </a:lnSpc>
            </a:pPr>
            <a:r>
              <a:rPr lang="zh-CN" altLang="en-US" sz="2000" dirty="0" smtClean="0">
                <a:latin typeface="Microsoft YaHei Light" charset="-122"/>
                <a:ea typeface="Microsoft YaHei Light" charset="-122"/>
                <a:cs typeface="Microsoft YaHei Light" charset="-122"/>
              </a:rPr>
              <a:t>对</a:t>
            </a:r>
            <a:r>
              <a:rPr lang="en-US" altLang="zh-CN" sz="2000" dirty="0" err="1" smtClean="0">
                <a:latin typeface="Monaco" charset="0"/>
                <a:ea typeface="Monaco" charset="0"/>
                <a:cs typeface="Monaco" charset="0"/>
              </a:rPr>
              <a:t>missing_detecting</a:t>
            </a:r>
            <a:r>
              <a:rPr lang="zh-CN" altLang="en-US" sz="2000" dirty="0" smtClean="0">
                <a:latin typeface="Microsoft YaHei Light" charset="-122"/>
                <a:ea typeface="Microsoft YaHei Light" charset="-122"/>
                <a:cs typeface="Microsoft YaHei Light" charset="-122"/>
              </a:rPr>
              <a:t>方法的访问将被阻止！</a:t>
            </a:r>
            <a:endParaRPr lang="zh-CN" altLang="en-US" sz="2000" dirty="0">
              <a:latin typeface="Microsoft YaHei Light" charset="-122"/>
              <a:ea typeface="Microsoft YaHei Light" charset="-122"/>
              <a:cs typeface="Microsoft YaHei Light" charset="-122"/>
            </a:endParaRPr>
          </a:p>
        </p:txBody>
      </p: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763" t="60691" r="763" b="-587"/>
          <a:stretch/>
        </p:blipFill>
        <p:spPr>
          <a:xfrm>
            <a:off x="4777205" y="4629014"/>
            <a:ext cx="6312024" cy="1876897"/>
          </a:xfrm>
          <a:prstGeom prst="rect">
            <a:avLst/>
          </a:prstGeom>
        </p:spPr>
      </p:pic>
    </p:spTree>
    <p:extLst>
      <p:ext uri="{BB962C8B-B14F-4D97-AF65-F5344CB8AC3E}">
        <p14:creationId xmlns:p14="http://schemas.microsoft.com/office/powerpoint/2010/main" val="783180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a:bodyPr>
          <a:lstStyle/>
          <a:p>
            <a:pPr>
              <a:lnSpc>
                <a:spcPct val="150000"/>
              </a:lnSpc>
            </a:pPr>
            <a:r>
              <a:rPr kumimoji="1" lang="zh-CN" altLang="en-US" sz="2600" dirty="0" smtClean="0"/>
              <a:t>与封装性一样，继承性是面向对象程序设计的另一种重要的属性。</a:t>
            </a:r>
            <a:endParaRPr kumimoji="1" lang="en-US" altLang="zh-CN" sz="2600" dirty="0" smtClean="0"/>
          </a:p>
          <a:p>
            <a:pPr>
              <a:lnSpc>
                <a:spcPct val="150000"/>
              </a:lnSpc>
            </a:pPr>
            <a:r>
              <a:rPr kumimoji="1" lang="zh-CN" altLang="en-US" sz="2600" dirty="0"/>
              <a:t>类的继承好比孩子与父母之间的继承关系一样，孩子拥有父母所拥有的许多特性。在编程语言中，如果一个新的类继承另外一个类，那么这个新的类成为子类（</a:t>
            </a:r>
            <a:r>
              <a:rPr kumimoji="1" lang="en-US" altLang="zh-CN" sz="2600" dirty="0"/>
              <a:t>Subclass</a:t>
            </a:r>
            <a:r>
              <a:rPr kumimoji="1" lang="zh-CN" altLang="en-US" sz="2600" dirty="0"/>
              <a:t>），被子类继承的类称为</a:t>
            </a:r>
            <a:r>
              <a:rPr kumimoji="1" lang="zh-CN" altLang="en-US" sz="2600" dirty="0" smtClean="0"/>
              <a:t>父类</a:t>
            </a:r>
            <a:endParaRPr kumimoji="1" lang="en-US" altLang="zh-CN" sz="2600" dirty="0" smtClean="0"/>
          </a:p>
          <a:p>
            <a:pPr>
              <a:lnSpc>
                <a:spcPct val="150000"/>
              </a:lnSpc>
            </a:pPr>
            <a:r>
              <a:rPr kumimoji="1" lang="zh-CN" altLang="en-US" sz="2600" dirty="0" smtClean="0"/>
              <a:t>我们可以把更加一般、范围大的类的属性在父类定义，把更加具体、范围小的特点在子类定义。</a:t>
            </a:r>
            <a:endParaRPr kumimoji="1" lang="en-US" altLang="zh-CN" sz="2600" dirty="0" smtClean="0"/>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类的继承</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541587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330" r="-330" b="47640"/>
          <a:stretch/>
        </p:blipFill>
        <p:spPr>
          <a:xfrm>
            <a:off x="777355" y="2602024"/>
            <a:ext cx="8318500" cy="3386082"/>
          </a:xfrm>
          <a:prstGeom prst="rect">
            <a:avLst/>
          </a:prstGeom>
        </p:spPr>
      </p:pic>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23224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定义子类</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953786" y="1484784"/>
            <a:ext cx="10686830" cy="1200329"/>
          </a:xfrm>
          <a:prstGeom prst="rect">
            <a:avLst/>
          </a:prstGeom>
          <a:noFill/>
        </p:spPr>
        <p:txBody>
          <a:bodyPr wrap="square" rtlCol="0">
            <a:spAutoFit/>
          </a:bodyPr>
          <a:lstStyle/>
          <a:p>
            <a:pPr>
              <a:lnSpc>
                <a:spcPct val="150000"/>
              </a:lnSpc>
            </a:pPr>
            <a:r>
              <a:rPr lang="zh-CN" altLang="en-US" sz="2400" dirty="0" smtClean="0">
                <a:latin typeface="微软雅黑 Light" panose="020B0502040204020203" pitchFamily="34" charset="-122"/>
                <a:ea typeface="微软雅黑 Light" panose="020B0502040204020203" pitchFamily="34" charset="-122"/>
              </a:rPr>
              <a:t>在定义好</a:t>
            </a:r>
            <a:r>
              <a:rPr kumimoji="1" lang="en-US" altLang="zh-CN" sz="2400" dirty="0" err="1">
                <a:latin typeface="Monaco"/>
                <a:ea typeface="微软雅黑 Light" panose="020B0502040204020203" pitchFamily="34" charset="-122"/>
              </a:rPr>
              <a:t>High_school_student</a:t>
            </a:r>
            <a:r>
              <a:rPr lang="zh-CN" altLang="en-US" sz="2400" dirty="0" smtClean="0">
                <a:latin typeface="微软雅黑 Light" panose="020B0502040204020203" pitchFamily="34" charset="-122"/>
                <a:ea typeface="微软雅黑 Light" panose="020B0502040204020203" pitchFamily="34" charset="-122"/>
              </a:rPr>
              <a:t>后，可以定义两个子类</a:t>
            </a:r>
            <a:r>
              <a:rPr kumimoji="1" lang="en-US" altLang="zh-CN" sz="2400" dirty="0" err="1">
                <a:latin typeface="Monaco"/>
                <a:ea typeface="微软雅黑 Light" panose="020B0502040204020203" pitchFamily="34" charset="-122"/>
              </a:rPr>
              <a:t>Male_student</a:t>
            </a:r>
            <a:r>
              <a:rPr lang="zh-CN" altLang="en-US" sz="2400" dirty="0" smtClean="0">
                <a:latin typeface="微软雅黑 Light" panose="020B0502040204020203" pitchFamily="34" charset="-122"/>
                <a:ea typeface="微软雅黑 Light" panose="020B0502040204020203" pitchFamily="34" charset="-122"/>
              </a:rPr>
              <a:t>与</a:t>
            </a:r>
            <a:r>
              <a:rPr kumimoji="1" lang="en-US" altLang="zh-CN" sz="2400" dirty="0" err="1">
                <a:latin typeface="Monaco"/>
                <a:ea typeface="微软雅黑 Light" panose="020B0502040204020203" pitchFamily="34" charset="-122"/>
              </a:rPr>
              <a:t>female_student</a:t>
            </a:r>
            <a:r>
              <a:rPr lang="zh-CN" altLang="en-US" sz="2400" dirty="0" smtClean="0">
                <a:latin typeface="微软雅黑 Light" panose="020B0502040204020203" pitchFamily="34" charset="-122"/>
                <a:ea typeface="微软雅黑 Light" panose="020B0502040204020203" pitchFamily="34" charset="-122"/>
              </a:rPr>
              <a:t>继承它</a:t>
            </a:r>
            <a:endParaRPr lang="zh-CN" altLang="en-US" sz="2400" dirty="0">
              <a:latin typeface="微软雅黑 Light" panose="020B0502040204020203" pitchFamily="34" charset="-122"/>
              <a:ea typeface="微软雅黑 Light" panose="020B0502040204020203" pitchFamily="34" charset="-122"/>
            </a:endParaRPr>
          </a:p>
        </p:txBody>
      </p:sp>
      <p:sp>
        <p:nvSpPr>
          <p:cNvPr id="11" name="文本框 10"/>
          <p:cNvSpPr txBox="1"/>
          <p:nvPr/>
        </p:nvSpPr>
        <p:spPr>
          <a:xfrm>
            <a:off x="4215700" y="6228404"/>
            <a:ext cx="1800904" cy="400110"/>
          </a:xfrm>
          <a:prstGeom prst="rect">
            <a:avLst/>
          </a:prstGeom>
          <a:noFill/>
        </p:spPr>
        <p:txBody>
          <a:bodyPr wrap="square" rtlCol="0">
            <a:spAutoFit/>
          </a:bodyPr>
          <a:lstStyle/>
          <a:p>
            <a:r>
              <a:rPr lang="zh-CN" altLang="en-US" sz="2000" dirty="0" smtClean="0">
                <a:latin typeface="Microsoft YaHei Light" charset="-122"/>
                <a:ea typeface="Microsoft YaHei Light" charset="-122"/>
                <a:cs typeface="Microsoft YaHei Light" charset="-122"/>
              </a:rPr>
              <a:t>父类的定义</a:t>
            </a:r>
            <a:endParaRPr lang="zh-CN" altLang="en-US" sz="2000" dirty="0">
              <a:latin typeface="Microsoft YaHei Light" charset="-122"/>
              <a:ea typeface="Microsoft YaHei Light" charset="-122"/>
              <a:cs typeface="Microsoft YaHei Light" charset="-122"/>
            </a:endParaRPr>
          </a:p>
        </p:txBody>
      </p:sp>
      <p:sp>
        <p:nvSpPr>
          <p:cNvPr id="14" name="圆角右箭头 13"/>
          <p:cNvSpPr/>
          <p:nvPr/>
        </p:nvSpPr>
        <p:spPr>
          <a:xfrm rot="3435511">
            <a:off x="5768472" y="2496812"/>
            <a:ext cx="1057455" cy="1078097"/>
          </a:xfrm>
          <a:prstGeom prst="bentArrow">
            <a:avLst>
              <a:gd name="adj1" fmla="val 19653"/>
              <a:gd name="adj2" fmla="val 25000"/>
              <a:gd name="adj3" fmla="val 25000"/>
              <a:gd name="adj4" fmla="val 53646"/>
            </a:avLst>
          </a:prstGeom>
          <a:solidFill>
            <a:srgbClr val="94212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78048"/>
          <a:stretch/>
        </p:blipFill>
        <p:spPr>
          <a:xfrm>
            <a:off x="5557833" y="3325521"/>
            <a:ext cx="8318500" cy="1497117"/>
          </a:xfrm>
          <a:prstGeom prst="rect">
            <a:avLst/>
          </a:prstGeom>
        </p:spPr>
      </p:pic>
      <p:sp>
        <p:nvSpPr>
          <p:cNvPr id="12" name="文本框 11"/>
          <p:cNvSpPr txBox="1"/>
          <p:nvPr/>
        </p:nvSpPr>
        <p:spPr>
          <a:xfrm>
            <a:off x="7388623" y="2572045"/>
            <a:ext cx="4680520" cy="707886"/>
          </a:xfrm>
          <a:prstGeom prst="rect">
            <a:avLst/>
          </a:prstGeom>
          <a:noFill/>
        </p:spPr>
        <p:txBody>
          <a:bodyPr wrap="square" rtlCol="0">
            <a:spAutoFit/>
          </a:bodyPr>
          <a:lstStyle/>
          <a:p>
            <a:r>
              <a:rPr lang="zh-CN" altLang="en-US" sz="2000" dirty="0" smtClean="0">
                <a:latin typeface="Microsoft YaHei Light" charset="-122"/>
                <a:ea typeface="Microsoft YaHei Light" charset="-122"/>
                <a:cs typeface="Microsoft YaHei Light" charset="-122"/>
              </a:rPr>
              <a:t>子类继承父类</a:t>
            </a:r>
            <a:endParaRPr lang="en-US" altLang="zh-CN" sz="2000" dirty="0" smtClean="0">
              <a:latin typeface="Microsoft YaHei Light" charset="-122"/>
              <a:ea typeface="Microsoft YaHei Light" charset="-122"/>
              <a:cs typeface="Microsoft YaHei Light" charset="-122"/>
            </a:endParaRPr>
          </a:p>
          <a:p>
            <a:r>
              <a:rPr lang="zh-CN" altLang="en-US" sz="2000" dirty="0" smtClean="0">
                <a:latin typeface="Microsoft YaHei Light" charset="-122"/>
                <a:ea typeface="Microsoft YaHei Light" charset="-122"/>
                <a:cs typeface="Microsoft YaHei Light" charset="-122"/>
              </a:rPr>
              <a:t>没有定义专属于子类的属性</a:t>
            </a:r>
            <a:r>
              <a:rPr lang="en-US" altLang="zh-CN" sz="2000" dirty="0" smtClean="0">
                <a:latin typeface="Microsoft YaHei Light" charset="-122"/>
                <a:ea typeface="Microsoft YaHei Light" charset="-122"/>
                <a:cs typeface="Microsoft YaHei Light" charset="-122"/>
              </a:rPr>
              <a:t>/</a:t>
            </a:r>
            <a:r>
              <a:rPr lang="zh-CN" altLang="en-US" sz="2000" dirty="0" smtClean="0">
                <a:latin typeface="Microsoft YaHei Light" charset="-122"/>
                <a:ea typeface="Microsoft YaHei Light" charset="-122"/>
                <a:cs typeface="Microsoft YaHei Light" charset="-122"/>
              </a:rPr>
              <a:t>方法</a:t>
            </a:r>
            <a:endParaRPr lang="zh-CN" altLang="en-US" sz="20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2287230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16" y="1394607"/>
            <a:ext cx="10933276" cy="4464496"/>
          </a:xfrm>
        </p:spPr>
        <p:txBody>
          <a:bodyPr>
            <a:normAutofit/>
          </a:bodyPr>
          <a:lstStyle/>
          <a:p>
            <a:pPr>
              <a:lnSpc>
                <a:spcPct val="150000"/>
              </a:lnSpc>
            </a:pPr>
            <a:r>
              <a:rPr kumimoji="1" lang="zh-CN" altLang="en-US" sz="2400" dirty="0" smtClean="0"/>
              <a:t>子类 </a:t>
            </a:r>
            <a:r>
              <a:rPr kumimoji="1" lang="en-US" altLang="zh-CN" sz="2400" dirty="0" err="1" smtClean="0">
                <a:latin typeface="Monaco"/>
              </a:rPr>
              <a:t>Male_student</a:t>
            </a:r>
            <a:r>
              <a:rPr kumimoji="1" lang="zh-CN" altLang="en-US" sz="2400" dirty="0"/>
              <a:t> </a:t>
            </a:r>
            <a:r>
              <a:rPr kumimoji="1" lang="zh-CN" altLang="en-US" sz="2400" dirty="0" smtClean="0"/>
              <a:t>的实例</a:t>
            </a:r>
            <a:r>
              <a:rPr kumimoji="1" lang="zh-CN" altLang="en-US" sz="2400" dirty="0"/>
              <a:t> </a:t>
            </a:r>
            <a:r>
              <a:rPr kumimoji="1" lang="en-US" altLang="zh-CN" sz="2400" dirty="0" err="1" smtClean="0">
                <a:latin typeface="Monaco"/>
              </a:rPr>
              <a:t>male_student</a:t>
            </a:r>
            <a:r>
              <a:rPr kumimoji="1" lang="zh-CN" altLang="en-US" sz="2400" dirty="0"/>
              <a:t> </a:t>
            </a:r>
            <a:r>
              <a:rPr kumimoji="1" lang="zh-CN" altLang="en-US" sz="2400" dirty="0" smtClean="0"/>
              <a:t>继承</a:t>
            </a:r>
            <a:r>
              <a:rPr kumimoji="1" lang="zh-CN" altLang="en-US" sz="2400" dirty="0"/>
              <a:t>了父类的初始化</a:t>
            </a:r>
            <a:r>
              <a:rPr kumimoji="1" lang="zh-CN" altLang="en-US" sz="2400" dirty="0" smtClean="0"/>
              <a:t>属性</a:t>
            </a:r>
            <a:r>
              <a:rPr kumimoji="1" lang="zh-CN" altLang="en-US" sz="2400" dirty="0"/>
              <a:t> </a:t>
            </a:r>
            <a:r>
              <a:rPr kumimoji="1" lang="en-US" altLang="zh-CN" sz="2400" dirty="0" err="1" smtClean="0">
                <a:latin typeface="Monaco"/>
              </a:rPr>
              <a:t>self.teenager_sns</a:t>
            </a:r>
            <a:endParaRPr kumimoji="1" lang="zh-CN" altLang="en-US" sz="2400" dirty="0"/>
          </a:p>
          <a:p>
            <a:pPr>
              <a:lnSpc>
                <a:spcPct val="150000"/>
              </a:lnSpc>
            </a:pPr>
            <a:endParaRPr kumimoji="1" lang="zh-CN" altLang="en-US" sz="2600" dirty="0"/>
          </a:p>
          <a:p>
            <a:pPr>
              <a:lnSpc>
                <a:spcPct val="150000"/>
              </a:lnSpc>
            </a:pPr>
            <a:endParaRPr kumimoji="1" lang="en-US" altLang="zh-CN" sz="2600" dirty="0" smtClean="0"/>
          </a:p>
          <a:p>
            <a:pPr>
              <a:lnSpc>
                <a:spcPct val="150000"/>
              </a:lnSpc>
            </a:pPr>
            <a:r>
              <a:rPr kumimoji="1" lang="zh-CN" altLang="en-US" sz="2400" dirty="0" smtClean="0"/>
              <a:t>同样</a:t>
            </a:r>
            <a:r>
              <a:rPr kumimoji="1" lang="zh-CN" altLang="en-US" sz="2400" dirty="0"/>
              <a:t>的，子类也</a:t>
            </a:r>
            <a:r>
              <a:rPr kumimoji="1" lang="zh-CN" altLang="en-US" sz="2400" dirty="0" smtClean="0"/>
              <a:t>继承</a:t>
            </a:r>
            <a:r>
              <a:rPr kumimoji="1" lang="zh-CN" altLang="en-US" sz="2400" dirty="0"/>
              <a:t> </a:t>
            </a:r>
            <a:r>
              <a:rPr kumimoji="1" lang="en-US" altLang="zh-CN" sz="2400" dirty="0" err="1" smtClean="0">
                <a:latin typeface="Monaco"/>
              </a:rPr>
              <a:t>missing_detecting</a:t>
            </a:r>
            <a:r>
              <a:rPr kumimoji="1" lang="zh-CN" altLang="en-US" sz="2400" dirty="0" smtClean="0"/>
              <a:t> 和</a:t>
            </a:r>
            <a:r>
              <a:rPr kumimoji="1" lang="zh-CN" altLang="en-US" sz="2400" dirty="0"/>
              <a:t> </a:t>
            </a:r>
            <a:r>
              <a:rPr kumimoji="1" lang="en-US" altLang="zh-CN" sz="2400" dirty="0" err="1" smtClean="0">
                <a:latin typeface="Monaco"/>
              </a:rPr>
              <a:t>outlier_detecting</a:t>
            </a:r>
            <a:r>
              <a:rPr kumimoji="1" lang="zh-CN" altLang="en-US" sz="2400" dirty="0" smtClean="0"/>
              <a:t> 两</a:t>
            </a:r>
            <a:r>
              <a:rPr kumimoji="1" lang="zh-CN" altLang="en-US" sz="2400" dirty="0"/>
              <a:t>个实例方法：</a:t>
            </a: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83264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679839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子类继承父类</a:t>
            </a:r>
            <a:r>
              <a:rPr lang="zh-CN" altLang="en-US" sz="2800" smtClean="0">
                <a:solidFill>
                  <a:prstClr val="white"/>
                </a:solidFill>
                <a:latin typeface="微软雅黑 Light" panose="020B0502040204020203" pitchFamily="34" charset="-122"/>
                <a:ea typeface="微软雅黑 Light" panose="020B0502040204020203" pitchFamily="34" charset="-122"/>
              </a:rPr>
              <a:t>属性及实例化方法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2492895"/>
            <a:ext cx="8712968" cy="171268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27" y="5158745"/>
            <a:ext cx="8064500" cy="1651000"/>
          </a:xfrm>
          <a:prstGeom prst="rect">
            <a:avLst/>
          </a:prstGeom>
        </p:spPr>
      </p:pic>
    </p:spTree>
    <p:extLst>
      <p:ext uri="{BB962C8B-B14F-4D97-AF65-F5344CB8AC3E}">
        <p14:creationId xmlns:p14="http://schemas.microsoft.com/office/powerpoint/2010/main" val="2721866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142152"/>
            <a:ext cx="11593288" cy="4464496"/>
          </a:xfrm>
        </p:spPr>
        <p:txBody>
          <a:bodyPr>
            <a:normAutofit/>
          </a:bodyPr>
          <a:lstStyle/>
          <a:p>
            <a:pPr>
              <a:lnSpc>
                <a:spcPct val="150000"/>
              </a:lnSpc>
            </a:pPr>
            <a:r>
              <a:rPr kumimoji="1" lang="zh-CN" altLang="en-US" sz="2400" dirty="0"/>
              <a:t>比如，我们试试在子类中也定义一</a:t>
            </a:r>
            <a:r>
              <a:rPr kumimoji="1" lang="zh-CN" altLang="en-US" sz="2400" dirty="0" smtClean="0"/>
              <a:t>个</a:t>
            </a:r>
            <a:r>
              <a:rPr kumimoji="1" lang="zh-CN" altLang="en-US" sz="2400" dirty="0"/>
              <a:t> </a:t>
            </a:r>
            <a:r>
              <a:rPr kumimoji="1" lang="en-US" altLang="zh-CN" sz="2400" dirty="0" err="1" smtClean="0">
                <a:latin typeface="Monaco"/>
              </a:rPr>
              <a:t>missing_detecting</a:t>
            </a:r>
            <a:r>
              <a:rPr kumimoji="1" lang="zh-CN" altLang="en-US" sz="2400" dirty="0"/>
              <a:t> </a:t>
            </a:r>
            <a:r>
              <a:rPr kumimoji="1" lang="zh-CN" altLang="en-US" sz="2400" dirty="0" smtClean="0"/>
              <a:t>方法：</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r>
              <a:rPr kumimoji="1" lang="zh-CN" altLang="en-US" sz="2400" dirty="0"/>
              <a:t>然后试试创建子类实例并</a:t>
            </a:r>
            <a:r>
              <a:rPr kumimoji="1" lang="zh-CN" altLang="en-US" sz="2400" dirty="0" smtClean="0"/>
              <a:t>调用</a:t>
            </a:r>
            <a:r>
              <a:rPr kumimoji="1" lang="zh-CN" altLang="en-US" sz="2400" dirty="0"/>
              <a:t> </a:t>
            </a:r>
            <a:r>
              <a:rPr kumimoji="1" lang="en-US" altLang="zh-CN" sz="2400" dirty="0" err="1" smtClean="0">
                <a:latin typeface="Monaco"/>
              </a:rPr>
              <a:t>missing_detecting</a:t>
            </a:r>
            <a:r>
              <a:rPr kumimoji="1" lang="zh-CN" altLang="en-US" sz="2400" dirty="0"/>
              <a:t> </a:t>
            </a:r>
            <a:r>
              <a:rPr kumimoji="1" lang="zh-CN" altLang="en-US" sz="2400" dirty="0" smtClean="0"/>
              <a:t>方法</a:t>
            </a:r>
            <a:r>
              <a:rPr kumimoji="1" lang="zh-CN" altLang="en-US" sz="2400" dirty="0"/>
              <a:t>：</a:t>
            </a:r>
            <a:endParaRPr kumimoji="1" lang="en-US" altLang="zh-CN" sz="2400"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3830214"/>
            <a:ext cx="9537700" cy="144780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74" y="1764058"/>
            <a:ext cx="9310558" cy="1476947"/>
          </a:xfrm>
          <a:prstGeom prst="rect">
            <a:avLst/>
          </a:prstGeom>
        </p:spPr>
      </p:pic>
      <p:sp>
        <p:nvSpPr>
          <p:cNvPr id="6" name="文本框 5"/>
          <p:cNvSpPr txBox="1"/>
          <p:nvPr/>
        </p:nvSpPr>
        <p:spPr>
          <a:xfrm>
            <a:off x="4151784" y="4898762"/>
            <a:ext cx="6840760" cy="707886"/>
          </a:xfrm>
          <a:prstGeom prst="rect">
            <a:avLst/>
          </a:prstGeom>
          <a:noFill/>
        </p:spPr>
        <p:txBody>
          <a:bodyPr wrap="square" rtlCol="0">
            <a:spAutoFit/>
          </a:bodyPr>
          <a:lstStyle/>
          <a:p>
            <a:r>
              <a:rPr lang="zh-CN" altLang="en-US" sz="2000" dirty="0" smtClean="0">
                <a:latin typeface="Microsoft YaHei Light" charset="-122"/>
                <a:ea typeface="Microsoft YaHei Light" charset="-122"/>
                <a:cs typeface="Microsoft YaHei Light" charset="-122"/>
              </a:rPr>
              <a:t>可以看出这里我们用的是子类的</a:t>
            </a:r>
            <a:r>
              <a:rPr lang="en-US" altLang="zh-CN" sz="2000" dirty="0" err="1" smtClean="0">
                <a:latin typeface="Monaco" charset="0"/>
                <a:ea typeface="Monaco" charset="0"/>
                <a:cs typeface="Monaco" charset="0"/>
              </a:rPr>
              <a:t>missing_detecting</a:t>
            </a:r>
            <a:r>
              <a:rPr lang="zh-CN" altLang="en-US" sz="2000" dirty="0" smtClean="0">
                <a:latin typeface="Microsoft YaHei Light" charset="-122"/>
                <a:ea typeface="Microsoft YaHei Light" charset="-122"/>
                <a:cs typeface="Microsoft YaHei Light" charset="-122"/>
              </a:rPr>
              <a:t>，而不是父类的</a:t>
            </a:r>
            <a:r>
              <a:rPr lang="en-US" altLang="zh-CN" sz="2000" dirty="0" err="1" smtClean="0">
                <a:latin typeface="Monaco" charset="0"/>
                <a:ea typeface="Monaco" charset="0"/>
                <a:cs typeface="Monaco" charset="0"/>
              </a:rPr>
              <a:t>missing_detecting</a:t>
            </a:r>
            <a:r>
              <a:rPr lang="zh-CN" altLang="en-US" sz="2000" dirty="0" smtClean="0">
                <a:latin typeface="Monaco" charset="0"/>
                <a:ea typeface="Monaco" charset="0"/>
                <a:cs typeface="Monaco" charset="0"/>
              </a:rPr>
              <a:t>！</a:t>
            </a:r>
            <a:endParaRPr lang="zh-CN" altLang="en-US" sz="2000" dirty="0">
              <a:latin typeface="Monaco" charset="0"/>
              <a:ea typeface="Monaco" charset="0"/>
              <a:cs typeface="Monaco" charset="0"/>
            </a:endParaRPr>
          </a:p>
        </p:txBody>
      </p:sp>
    </p:spTree>
    <p:extLst>
      <p:ext uri="{BB962C8B-B14F-4D97-AF65-F5344CB8AC3E}">
        <p14:creationId xmlns:p14="http://schemas.microsoft.com/office/powerpoint/2010/main" val="4166183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程序的架构</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7" name="内容占位符 1"/>
          <p:cNvSpPr>
            <a:spLocks noGrp="1"/>
          </p:cNvSpPr>
          <p:nvPr>
            <p:ph idx="1"/>
          </p:nvPr>
        </p:nvSpPr>
        <p:spPr>
          <a:xfrm>
            <a:off x="316107" y="1788365"/>
            <a:ext cx="6291977" cy="5184576"/>
          </a:xfrm>
        </p:spPr>
        <p:txBody>
          <a:bodyPr>
            <a:normAutofit/>
          </a:bodyPr>
          <a:lstStyle/>
          <a:p>
            <a:pPr>
              <a:lnSpc>
                <a:spcPct val="150000"/>
              </a:lnSpc>
            </a:pPr>
            <a:r>
              <a:rPr lang="zh-CN" altLang="en-US" sz="2400" dirty="0"/>
              <a:t> </a:t>
            </a:r>
            <a:r>
              <a:rPr lang="en-US" altLang="zh-CN" sz="2400" dirty="0" smtClean="0"/>
              <a:t>Python</a:t>
            </a:r>
            <a:r>
              <a:rPr lang="zh-CN" altLang="en-US" sz="2400" dirty="0" smtClean="0"/>
              <a:t>程序</a:t>
            </a:r>
            <a:r>
              <a:rPr lang="zh-CN" altLang="en-US" sz="2400" dirty="0"/>
              <a:t>的</a:t>
            </a:r>
            <a:r>
              <a:rPr lang="zh-CN" altLang="en-US" sz="2400" dirty="0" smtClean="0"/>
              <a:t>构架指</a:t>
            </a:r>
            <a:r>
              <a:rPr lang="zh-CN" altLang="en-US" sz="2400" dirty="0"/>
              <a:t>：将一个程序分割为源代码文件的集合以及将这些部分连接在一起的方法</a:t>
            </a:r>
            <a:endParaRPr lang="en-US" altLang="zh-CN" sz="2400" dirty="0" smtClean="0"/>
          </a:p>
          <a:p>
            <a:pPr>
              <a:lnSpc>
                <a:spcPct val="150000"/>
              </a:lnSpc>
            </a:pPr>
            <a:r>
              <a:rPr lang="en-US" altLang="zh-CN" sz="2400" dirty="0" smtClean="0"/>
              <a:t>Python</a:t>
            </a:r>
            <a:r>
              <a:rPr lang="zh-CN" altLang="en-US" sz="2400" dirty="0" smtClean="0"/>
              <a:t>源代码文件：*</a:t>
            </a:r>
            <a:r>
              <a:rPr lang="en-US" altLang="zh-CN" sz="2400" dirty="0" smtClean="0"/>
              <a:t>.</a:t>
            </a:r>
            <a:r>
              <a:rPr lang="en-US" altLang="zh-CN" sz="2400" dirty="0" err="1" smtClean="0"/>
              <a:t>py</a:t>
            </a:r>
            <a:endParaRPr lang="en-US" altLang="zh-CN" sz="2400" dirty="0" smtClean="0"/>
          </a:p>
          <a:p>
            <a:pPr lvl="1">
              <a:lnSpc>
                <a:spcPct val="150000"/>
              </a:lnSpc>
            </a:pPr>
            <a:r>
              <a:rPr lang="zh-CN" altLang="en-US" sz="2000" dirty="0" smtClean="0"/>
              <a:t>一个</a:t>
            </a:r>
            <a:r>
              <a:rPr lang="en-US" altLang="zh-CN" sz="2000" dirty="0" err="1" smtClean="0"/>
              <a:t>py</a:t>
            </a:r>
            <a:r>
              <a:rPr lang="zh-CN" altLang="en-US" sz="2000" dirty="0" smtClean="0"/>
              <a:t>文件是一个模块（</a:t>
            </a:r>
            <a:r>
              <a:rPr lang="en-US" altLang="zh-CN" sz="2000" dirty="0" smtClean="0"/>
              <a:t>module</a:t>
            </a:r>
            <a:r>
              <a:rPr lang="zh-CN" altLang="en-US" sz="2000" dirty="0" smtClean="0"/>
              <a:t>）</a:t>
            </a:r>
            <a:endParaRPr lang="en-US" altLang="zh-CN" sz="2000" dirty="0" smtClean="0"/>
          </a:p>
          <a:p>
            <a:pPr lvl="1">
              <a:lnSpc>
                <a:spcPct val="150000"/>
              </a:lnSpc>
            </a:pPr>
            <a:r>
              <a:rPr lang="zh-CN" altLang="en-US" sz="2000" dirty="0" smtClean="0"/>
              <a:t>多个模块可以组成一个包（</a:t>
            </a:r>
            <a:r>
              <a:rPr lang="en-US" altLang="zh-CN" sz="2000" dirty="0" smtClean="0"/>
              <a:t>package</a:t>
            </a:r>
            <a:r>
              <a:rPr lang="zh-CN" altLang="en-US" sz="2000" dirty="0" smtClean="0"/>
              <a:t>）</a:t>
            </a:r>
            <a:endParaRPr lang="en-US" altLang="zh-CN" sz="2000" dirty="0" smtClean="0"/>
          </a:p>
        </p:txBody>
      </p:sp>
      <p:pic>
        <p:nvPicPr>
          <p:cNvPr id="78" name="图片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765" y="798755"/>
            <a:ext cx="4205246" cy="2596165"/>
          </a:xfrm>
          <a:prstGeom prst="rect">
            <a:avLst/>
          </a:prstGeom>
        </p:spPr>
      </p:pic>
      <p:sp>
        <p:nvSpPr>
          <p:cNvPr id="80" name="圆角矩形 79"/>
          <p:cNvSpPr/>
          <p:nvPr/>
        </p:nvSpPr>
        <p:spPr>
          <a:xfrm>
            <a:off x="7392143" y="4164251"/>
            <a:ext cx="1538933" cy="2088232"/>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2" name="文本框 81"/>
          <p:cNvSpPr txBox="1"/>
          <p:nvPr/>
        </p:nvSpPr>
        <p:spPr>
          <a:xfrm>
            <a:off x="7564535" y="4283455"/>
            <a:ext cx="797013"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模块</a:t>
            </a:r>
            <a:r>
              <a:rPr kumimoji="1" lang="en-US" altLang="zh-CN" sz="2000" dirty="0" smtClean="0">
                <a:solidFill>
                  <a:srgbClr val="942124"/>
                </a:solidFill>
                <a:latin typeface="Microsoft YaHei Light" charset="-122"/>
                <a:ea typeface="Microsoft YaHei Light" charset="-122"/>
                <a:cs typeface="Microsoft YaHei Light" charset="-122"/>
              </a:rPr>
              <a:t>1</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86" name="圆角矩形 85"/>
          <p:cNvSpPr/>
          <p:nvPr/>
        </p:nvSpPr>
        <p:spPr>
          <a:xfrm>
            <a:off x="7824191" y="4737388"/>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p:cNvSpPr txBox="1"/>
          <p:nvPr/>
        </p:nvSpPr>
        <p:spPr>
          <a:xfrm>
            <a:off x="7872066" y="4776997"/>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06" name="圆角矩形 105"/>
          <p:cNvSpPr/>
          <p:nvPr/>
        </p:nvSpPr>
        <p:spPr>
          <a:xfrm>
            <a:off x="7824191" y="5486663"/>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文本框 106"/>
          <p:cNvSpPr txBox="1"/>
          <p:nvPr/>
        </p:nvSpPr>
        <p:spPr>
          <a:xfrm>
            <a:off x="7872066" y="5526272"/>
            <a:ext cx="441146"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14" name="圆角矩形 113"/>
          <p:cNvSpPr/>
          <p:nvPr/>
        </p:nvSpPr>
        <p:spPr>
          <a:xfrm>
            <a:off x="7237976" y="3588529"/>
            <a:ext cx="3610552" cy="2780586"/>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5" name="圆角矩形 114"/>
          <p:cNvSpPr/>
          <p:nvPr/>
        </p:nvSpPr>
        <p:spPr>
          <a:xfrm>
            <a:off x="9085243" y="4164251"/>
            <a:ext cx="1538933" cy="2088232"/>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6" name="文本框 115"/>
          <p:cNvSpPr txBox="1"/>
          <p:nvPr/>
        </p:nvSpPr>
        <p:spPr>
          <a:xfrm>
            <a:off x="9257635" y="4283455"/>
            <a:ext cx="840295"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模块</a:t>
            </a:r>
            <a:r>
              <a:rPr kumimoji="1" lang="en-US" altLang="zh-CN" sz="2000" dirty="0">
                <a:solidFill>
                  <a:srgbClr val="942124"/>
                </a:solidFill>
                <a:latin typeface="Microsoft YaHei Light" charset="-122"/>
                <a:ea typeface="Microsoft YaHei Light" charset="-122"/>
                <a:cs typeface="Microsoft YaHei Light" charset="-122"/>
              </a:rPr>
              <a:t>2</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17" name="圆角矩形 116"/>
          <p:cNvSpPr/>
          <p:nvPr/>
        </p:nvSpPr>
        <p:spPr>
          <a:xfrm>
            <a:off x="9517291" y="4737388"/>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文本框 117"/>
          <p:cNvSpPr txBox="1"/>
          <p:nvPr/>
        </p:nvSpPr>
        <p:spPr>
          <a:xfrm>
            <a:off x="9565166" y="4776997"/>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19" name="圆角矩形 118"/>
          <p:cNvSpPr/>
          <p:nvPr/>
        </p:nvSpPr>
        <p:spPr>
          <a:xfrm>
            <a:off x="9517291" y="5486663"/>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文本框 119"/>
          <p:cNvSpPr txBox="1"/>
          <p:nvPr/>
        </p:nvSpPr>
        <p:spPr>
          <a:xfrm>
            <a:off x="9565166" y="5526272"/>
            <a:ext cx="441146"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21" name="文本框 120"/>
          <p:cNvSpPr txBox="1"/>
          <p:nvPr/>
        </p:nvSpPr>
        <p:spPr>
          <a:xfrm>
            <a:off x="7502954" y="3682781"/>
            <a:ext cx="492443" cy="461665"/>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包</a:t>
            </a:r>
            <a:endParaRPr kumimoji="1" lang="zh-CN" altLang="en-US" sz="2400" dirty="0">
              <a:solidFill>
                <a:srgbClr val="942124"/>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3916918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prstClr val="white"/>
                </a:solidFill>
                <a:latin typeface="微软雅黑 Light" panose="020B0502040204020203" pitchFamily="34" charset="-122"/>
                <a:ea typeface="微软雅黑 Light" panose="020B0502040204020203" pitchFamily="34" charset="-122"/>
              </a:rPr>
              <a:t>子类中定义</a:t>
            </a:r>
            <a:r>
              <a:rPr lang="en-US" altLang="zh-CN" dirty="0">
                <a:solidFill>
                  <a:prstClr val="white"/>
                </a:solidFill>
                <a:latin typeface="Monaco" charset="0"/>
                <a:ea typeface="Monaco" charset="0"/>
                <a:cs typeface="Monaco" charset="0"/>
              </a:rPr>
              <a:t>__</a:t>
            </a:r>
            <a:r>
              <a:rPr lang="en-US" altLang="zh-CN" dirty="0" err="1">
                <a:solidFill>
                  <a:prstClr val="white"/>
                </a:solidFill>
                <a:latin typeface="Monaco" charset="0"/>
                <a:ea typeface="Monaco" charset="0"/>
                <a:cs typeface="Monaco" charset="0"/>
              </a:rPr>
              <a:t>init</a:t>
            </a:r>
            <a:r>
              <a:rPr lang="en-US" altLang="zh-CN" dirty="0">
                <a:solidFill>
                  <a:prstClr val="white"/>
                </a:solidFill>
                <a:latin typeface="Monaco" charset="0"/>
                <a:ea typeface="Monaco" charset="0"/>
                <a:cs typeface="Monaco" charset="0"/>
              </a:rPr>
              <a:t>__</a:t>
            </a:r>
            <a:r>
              <a:rPr lang="zh-CN" altLang="en-US" dirty="0">
                <a:solidFill>
                  <a:prstClr val="white"/>
                </a:solidFill>
                <a:latin typeface="微软雅黑 Light" panose="020B0502040204020203" pitchFamily="34" charset="-122"/>
                <a:ea typeface="微软雅黑 Light" panose="020B0502040204020203" pitchFamily="34" charset="-122"/>
              </a:rPr>
              <a:t>方法</a:t>
            </a:r>
            <a:br>
              <a:rPr lang="zh-CN" altLang="en-US" dirty="0">
                <a:solidFill>
                  <a:prstClr val="white"/>
                </a:solidFill>
                <a:latin typeface="微软雅黑 Light" panose="020B0502040204020203" pitchFamily="34" charset="-122"/>
                <a:ea typeface="微软雅黑 Light" panose="020B0502040204020203" pitchFamily="34" charset="-122"/>
              </a:rPr>
            </a:br>
            <a:endParaRPr lang="zh-CN" altLang="en-US" dirty="0"/>
          </a:p>
        </p:txBody>
      </p:sp>
      <p:sp>
        <p:nvSpPr>
          <p:cNvPr id="3" name="内容占位符 2"/>
          <p:cNvSpPr>
            <a:spLocks noGrp="1"/>
          </p:cNvSpPr>
          <p:nvPr>
            <p:ph idx="1"/>
          </p:nvPr>
        </p:nvSpPr>
        <p:spPr/>
        <p:txBody>
          <a:bodyPr/>
          <a:lstStyle/>
          <a:p>
            <a:r>
              <a:rPr lang="zh-CN" altLang="en-US" dirty="0"/>
              <a:t>如果子类没有定义自己的初始化函数，父类的初始化函数会被默认调用；但是如果要实例化子类的对象，则只能传入父类的初始化函数对应的参数，否则会出错</a:t>
            </a:r>
            <a:r>
              <a:rPr lang="zh-CN" altLang="en-US" dirty="0" smtClean="0"/>
              <a:t>。</a:t>
            </a:r>
            <a:endParaRPr lang="en-US" altLang="zh-CN" dirty="0" smtClean="0"/>
          </a:p>
          <a:p>
            <a:r>
              <a:rPr lang="zh-CN" altLang="en-US" dirty="0" smtClean="0"/>
              <a:t>如</a:t>
            </a:r>
            <a:r>
              <a:rPr lang="zh-CN" altLang="en-US" dirty="0"/>
              <a:t>果子类定义了自己的初始化函数，而在子类中</a:t>
            </a:r>
            <a:r>
              <a:rPr lang="zh-CN" altLang="en-US" dirty="0" smtClean="0"/>
              <a:t>没有</a:t>
            </a:r>
            <a:r>
              <a:rPr lang="zh-CN" altLang="en-US" dirty="0"/>
              <a:t>显式</a:t>
            </a:r>
            <a:r>
              <a:rPr lang="zh-CN" altLang="en-US" dirty="0" smtClean="0"/>
              <a:t>调用</a:t>
            </a:r>
            <a:r>
              <a:rPr lang="zh-CN" altLang="en-US" dirty="0"/>
              <a:t>父类的初始化函数，则父类的属性不会被</a:t>
            </a:r>
            <a:r>
              <a:rPr lang="zh-CN" altLang="en-US" dirty="0" smtClean="0"/>
              <a:t>初始化</a:t>
            </a:r>
            <a:endParaRPr lang="en-US" altLang="zh-CN" dirty="0" smtClean="0"/>
          </a:p>
          <a:p>
            <a:r>
              <a:rPr lang="zh-CN" altLang="en-US" dirty="0" smtClean="0"/>
              <a:t>如</a:t>
            </a:r>
            <a:r>
              <a:rPr lang="zh-CN" altLang="en-US" dirty="0"/>
              <a:t>果子类定义了自己的初始化函数，在子类</a:t>
            </a:r>
            <a:r>
              <a:rPr lang="zh-CN" altLang="en-US" dirty="0" smtClean="0"/>
              <a:t>中</a:t>
            </a:r>
            <a:r>
              <a:rPr lang="zh-CN" altLang="en-US" dirty="0"/>
              <a:t>显式</a:t>
            </a:r>
            <a:r>
              <a:rPr lang="zh-CN" altLang="en-US" dirty="0" smtClean="0"/>
              <a:t>调用</a:t>
            </a:r>
            <a:r>
              <a:rPr lang="zh-CN" altLang="en-US" dirty="0"/>
              <a:t>父类，子类和父类的属性都会被初始化</a:t>
            </a:r>
          </a:p>
        </p:txBody>
      </p:sp>
      <p:sp>
        <p:nvSpPr>
          <p:cNvPr id="4" name="矩形 3"/>
          <p:cNvSpPr/>
          <p:nvPr/>
        </p:nvSpPr>
        <p:spPr>
          <a:xfrm>
            <a:off x="754506" y="860704"/>
            <a:ext cx="504056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文本框 5"/>
          <p:cNvSpPr txBox="1"/>
          <p:nvPr/>
        </p:nvSpPr>
        <p:spPr>
          <a:xfrm>
            <a:off x="953786" y="879417"/>
            <a:ext cx="478217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子类中定义</a:t>
            </a:r>
            <a:r>
              <a:rPr lang="en-US" altLang="zh-CN" sz="2800" dirty="0" smtClean="0">
                <a:solidFill>
                  <a:prstClr val="white"/>
                </a:solidFill>
                <a:latin typeface="Monaco" charset="0"/>
                <a:ea typeface="Monaco" charset="0"/>
                <a:cs typeface="Monaco" charset="0"/>
              </a:rPr>
              <a:t>__</a:t>
            </a:r>
            <a:r>
              <a:rPr lang="en-US" altLang="zh-CN" sz="2800" dirty="0" err="1" smtClean="0">
                <a:solidFill>
                  <a:prstClr val="white"/>
                </a:solidFill>
                <a:latin typeface="Monaco" charset="0"/>
                <a:ea typeface="Monaco" charset="0"/>
                <a:cs typeface="Monaco" charset="0"/>
              </a:rPr>
              <a:t>init</a:t>
            </a:r>
            <a:r>
              <a:rPr lang="en-US" altLang="zh-CN" sz="2800" dirty="0" smtClean="0">
                <a:solidFill>
                  <a:prstClr val="white"/>
                </a:solidFill>
                <a:latin typeface="Monaco" charset="0"/>
                <a:ea typeface="Monaco" charset="0"/>
                <a:cs typeface="Monaco" charset="0"/>
              </a:rPr>
              <a:t>__</a:t>
            </a:r>
            <a:r>
              <a:rPr lang="zh-CN" altLang="en-US" sz="2800" dirty="0" smtClean="0">
                <a:solidFill>
                  <a:prstClr val="white"/>
                </a:solidFill>
                <a:latin typeface="微软雅黑 Light" panose="020B0502040204020203" pitchFamily="34" charset="-122"/>
                <a:ea typeface="微软雅黑 Light" panose="020B0502040204020203" pitchFamily="34" charset="-122"/>
              </a:rPr>
              <a:t>方法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37058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如果子类没有定义自己的初始化函数</a:t>
            </a:r>
          </a:p>
        </p:txBody>
      </p:sp>
      <p:sp>
        <p:nvSpPr>
          <p:cNvPr id="4" name="矩形 3"/>
          <p:cNvSpPr/>
          <p:nvPr/>
        </p:nvSpPr>
        <p:spPr>
          <a:xfrm>
            <a:off x="1122096" y="1817944"/>
            <a:ext cx="6096000" cy="3416320"/>
          </a:xfrm>
          <a:prstGeom prst="rect">
            <a:avLst/>
          </a:prstGeom>
        </p:spPr>
        <p:txBody>
          <a:bodyPr>
            <a:spAutoFit/>
          </a:bodyPr>
          <a:lstStyle/>
          <a:p>
            <a:r>
              <a:rPr lang="zh-CN" altLang="en-US" dirty="0"/>
              <a:t>class Parent(object):</a:t>
            </a:r>
          </a:p>
          <a:p>
            <a:r>
              <a:rPr lang="zh-CN" altLang="en-US" dirty="0"/>
              <a:t>    </a:t>
            </a:r>
            <a:r>
              <a:rPr lang="zh-CN" altLang="en-US" dirty="0">
                <a:solidFill>
                  <a:srgbClr val="FF0000"/>
                </a:solidFill>
              </a:rPr>
              <a:t>def __init__(self, name)</a:t>
            </a:r>
            <a:r>
              <a:rPr lang="zh-CN" altLang="en-US" dirty="0"/>
              <a:t>:</a:t>
            </a:r>
          </a:p>
          <a:p>
            <a:r>
              <a:rPr lang="zh-CN" altLang="en-US" dirty="0"/>
              <a:t>        self.name = name</a:t>
            </a:r>
          </a:p>
          <a:p>
            <a:r>
              <a:rPr lang="zh-CN" altLang="en-US" dirty="0"/>
              <a:t>        print("create an instance of:", self.__class__.__name__)</a:t>
            </a:r>
          </a:p>
          <a:p>
            <a:r>
              <a:rPr lang="zh-CN" altLang="en-US" dirty="0"/>
              <a:t>        print("name attribute is:", self.name)</a:t>
            </a:r>
          </a:p>
          <a:p>
            <a:endParaRPr lang="zh-CN" altLang="en-US" dirty="0"/>
          </a:p>
          <a:p>
            <a:r>
              <a:rPr lang="zh-CN" altLang="en-US" dirty="0"/>
              <a:t>class Child(Parent):</a:t>
            </a:r>
          </a:p>
          <a:p>
            <a:r>
              <a:rPr lang="zh-CN" altLang="en-US" dirty="0"/>
              <a:t>    pass</a:t>
            </a:r>
          </a:p>
          <a:p>
            <a:endParaRPr lang="zh-CN" altLang="en-US" dirty="0"/>
          </a:p>
          <a:p>
            <a:r>
              <a:rPr lang="zh-CN" altLang="en-US" dirty="0"/>
              <a:t>#c = Child("init Child") </a:t>
            </a:r>
          </a:p>
          <a:p>
            <a:r>
              <a:rPr lang="zh-CN" altLang="en-US" dirty="0"/>
              <a:t>#print()    </a:t>
            </a:r>
          </a:p>
          <a:p>
            <a:r>
              <a:rPr lang="zh-CN" altLang="en-US" dirty="0">
                <a:solidFill>
                  <a:srgbClr val="FF0000"/>
                </a:solidFill>
              </a:rPr>
              <a:t>c = Child()</a:t>
            </a:r>
          </a:p>
        </p:txBody>
      </p:sp>
      <p:sp>
        <p:nvSpPr>
          <p:cNvPr id="5" name="矩形 4"/>
          <p:cNvSpPr/>
          <p:nvPr/>
        </p:nvSpPr>
        <p:spPr>
          <a:xfrm>
            <a:off x="5178902" y="4678912"/>
            <a:ext cx="6789218" cy="1754326"/>
          </a:xfrm>
          <a:prstGeom prst="rect">
            <a:avLst/>
          </a:prstGeom>
        </p:spPr>
        <p:txBody>
          <a:bodyPr wrap="square">
            <a:spAutoFit/>
          </a:bodyPr>
          <a:lstStyle/>
          <a:p>
            <a:r>
              <a:rPr lang="zh-CN" altLang="en-US" dirty="0"/>
              <a:t>Traceback (most recent call last):</a:t>
            </a:r>
          </a:p>
          <a:p>
            <a:endParaRPr lang="zh-CN" altLang="en-US" dirty="0"/>
          </a:p>
          <a:p>
            <a:r>
              <a:rPr lang="zh-CN" altLang="en-US" dirty="0"/>
              <a:t>  File "&lt;ipython-input-11-8c28b286afc4&gt;", line 14, in &lt;module&gt;</a:t>
            </a:r>
          </a:p>
          <a:p>
            <a:r>
              <a:rPr lang="zh-CN" altLang="en-US" dirty="0"/>
              <a:t>    c = Child()</a:t>
            </a:r>
          </a:p>
          <a:p>
            <a:endParaRPr lang="zh-CN" altLang="en-US" dirty="0"/>
          </a:p>
          <a:p>
            <a:r>
              <a:rPr lang="zh-CN" altLang="en-US" dirty="0"/>
              <a:t>TypeError: __init__() </a:t>
            </a:r>
            <a:r>
              <a:rPr lang="zh-CN" altLang="en-US" dirty="0">
                <a:solidFill>
                  <a:srgbClr val="FF0000"/>
                </a:solidFill>
              </a:rPr>
              <a:t>missing 1 required positional argument: 'name</a:t>
            </a:r>
            <a:r>
              <a:rPr lang="zh-CN" altLang="en-US" dirty="0"/>
              <a:t>'</a:t>
            </a:r>
          </a:p>
        </p:txBody>
      </p:sp>
    </p:spTree>
    <p:extLst>
      <p:ext uri="{BB962C8B-B14F-4D97-AF65-F5344CB8AC3E}">
        <p14:creationId xmlns:p14="http://schemas.microsoft.com/office/powerpoint/2010/main" val="423093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458" y="365125"/>
            <a:ext cx="11787398" cy="1325563"/>
          </a:xfrm>
        </p:spPr>
        <p:txBody>
          <a:bodyPr>
            <a:normAutofit fontScale="90000"/>
          </a:bodyPr>
          <a:lstStyle/>
          <a:p>
            <a:r>
              <a:rPr lang="zh-CN" altLang="en-US" dirty="0"/>
              <a:t>如果子类定义了自己的初始化函数，而在子类中没有显式调用父类的初始化</a:t>
            </a:r>
            <a:r>
              <a:rPr lang="zh-CN" altLang="en-US" dirty="0" smtClean="0"/>
              <a:t>函数，</a:t>
            </a:r>
            <a:r>
              <a:rPr lang="zh-CN" altLang="en-US" dirty="0"/>
              <a:t>父类的属性不会被初始化</a:t>
            </a:r>
            <a:r>
              <a:rPr lang="en-US" altLang="zh-CN" dirty="0"/>
              <a:t/>
            </a:r>
            <a:br>
              <a:rPr lang="en-US" altLang="zh-CN" dirty="0"/>
            </a:br>
            <a:endParaRPr lang="zh-CN" altLang="en-US" dirty="0"/>
          </a:p>
        </p:txBody>
      </p:sp>
      <p:sp>
        <p:nvSpPr>
          <p:cNvPr id="4" name="矩形 3"/>
          <p:cNvSpPr/>
          <p:nvPr/>
        </p:nvSpPr>
        <p:spPr>
          <a:xfrm>
            <a:off x="245458" y="1713878"/>
            <a:ext cx="6096000" cy="3693319"/>
          </a:xfrm>
          <a:prstGeom prst="rect">
            <a:avLst/>
          </a:prstGeom>
        </p:spPr>
        <p:txBody>
          <a:bodyPr>
            <a:spAutoFit/>
          </a:bodyPr>
          <a:lstStyle/>
          <a:p>
            <a:r>
              <a:rPr lang="zh-CN" altLang="en-US" dirty="0"/>
              <a:t>class Parent(object):</a:t>
            </a:r>
          </a:p>
          <a:p>
            <a:r>
              <a:rPr lang="zh-CN" altLang="en-US" dirty="0"/>
              <a:t>    def __init__(self, name):</a:t>
            </a:r>
          </a:p>
          <a:p>
            <a:r>
              <a:rPr lang="zh-CN" altLang="en-US" dirty="0"/>
              <a:t>        self.name = name</a:t>
            </a:r>
          </a:p>
          <a:p>
            <a:r>
              <a:rPr lang="zh-CN" altLang="en-US" dirty="0"/>
              <a:t>        print("create an instance of:", self.__class__.__name__)</a:t>
            </a:r>
          </a:p>
          <a:p>
            <a:r>
              <a:rPr lang="zh-CN" altLang="en-US" dirty="0"/>
              <a:t>        print("name attribute is:", self.name)</a:t>
            </a:r>
          </a:p>
          <a:p>
            <a:r>
              <a:rPr lang="zh-CN" altLang="en-US" dirty="0"/>
              <a:t>#子类继承父类        </a:t>
            </a:r>
          </a:p>
          <a:p>
            <a:r>
              <a:rPr lang="zh-CN" altLang="en-US" dirty="0"/>
              <a:t>class Child(Parent):</a:t>
            </a:r>
          </a:p>
          <a:p>
            <a:r>
              <a:rPr lang="zh-CN" altLang="en-US" dirty="0"/>
              <a:t>    #子类中没有显示调用父类的初始化函数</a:t>
            </a:r>
          </a:p>
          <a:p>
            <a:r>
              <a:rPr lang="zh-CN" altLang="en-US" dirty="0"/>
              <a:t>    def __init__(self):</a:t>
            </a:r>
          </a:p>
          <a:p>
            <a:r>
              <a:rPr lang="zh-CN" altLang="en-US" dirty="0"/>
              <a:t>        print("call __init__ from Child class")</a:t>
            </a:r>
          </a:p>
          <a:p>
            <a:r>
              <a:rPr lang="zh-CN" altLang="en-US" dirty="0" smtClean="0"/>
              <a:t>#</a:t>
            </a:r>
            <a:r>
              <a:rPr lang="zh-CN" altLang="en-US" dirty="0"/>
              <a:t>将子类实例化  </a:t>
            </a:r>
          </a:p>
          <a:p>
            <a:r>
              <a:rPr lang="zh-CN" altLang="en-US" dirty="0">
                <a:solidFill>
                  <a:srgbClr val="FF0000"/>
                </a:solidFill>
              </a:rPr>
              <a:t>c = Child()</a:t>
            </a:r>
          </a:p>
          <a:p>
            <a:r>
              <a:rPr lang="zh-CN" altLang="en-US" dirty="0">
                <a:solidFill>
                  <a:srgbClr val="FF0000"/>
                </a:solidFill>
              </a:rPr>
              <a:t>print(c.name)</a:t>
            </a:r>
          </a:p>
        </p:txBody>
      </p:sp>
      <p:sp>
        <p:nvSpPr>
          <p:cNvPr id="5" name="矩形 4"/>
          <p:cNvSpPr/>
          <p:nvPr/>
        </p:nvSpPr>
        <p:spPr>
          <a:xfrm>
            <a:off x="5397387" y="4509176"/>
            <a:ext cx="6635469" cy="1754326"/>
          </a:xfrm>
          <a:prstGeom prst="rect">
            <a:avLst/>
          </a:prstGeom>
        </p:spPr>
        <p:txBody>
          <a:bodyPr wrap="square">
            <a:spAutoFit/>
          </a:bodyPr>
          <a:lstStyle/>
          <a:p>
            <a:r>
              <a:rPr lang="zh-CN" altLang="en-US" dirty="0"/>
              <a:t>Traceback (most recent call last):</a:t>
            </a:r>
          </a:p>
          <a:p>
            <a:endParaRPr lang="zh-CN" altLang="en-US" dirty="0"/>
          </a:p>
          <a:p>
            <a:r>
              <a:rPr lang="zh-CN" altLang="en-US" dirty="0"/>
              <a:t>  File "&lt;ipython-input-28-7b97221eb2a4&gt;", line 18, in &lt;module&gt;</a:t>
            </a:r>
          </a:p>
          <a:p>
            <a:r>
              <a:rPr lang="zh-CN" altLang="en-US" dirty="0"/>
              <a:t>    print(c.name)</a:t>
            </a:r>
          </a:p>
          <a:p>
            <a:endParaRPr lang="zh-CN" altLang="en-US" dirty="0"/>
          </a:p>
          <a:p>
            <a:r>
              <a:rPr lang="zh-CN" altLang="en-US" dirty="0"/>
              <a:t>AttributeError: 'Child' object has no attribute 'name'</a:t>
            </a:r>
          </a:p>
        </p:txBody>
      </p:sp>
      <p:sp>
        <p:nvSpPr>
          <p:cNvPr id="6" name="矩形 5"/>
          <p:cNvSpPr/>
          <p:nvPr/>
        </p:nvSpPr>
        <p:spPr>
          <a:xfrm>
            <a:off x="5556531" y="3652871"/>
            <a:ext cx="6096000" cy="646331"/>
          </a:xfrm>
          <a:prstGeom prst="rect">
            <a:avLst/>
          </a:prstGeom>
        </p:spPr>
        <p:txBody>
          <a:bodyPr>
            <a:spAutoFit/>
          </a:bodyPr>
          <a:lstStyle/>
          <a:p>
            <a:r>
              <a:rPr lang="zh-CN" altLang="en-US" dirty="0"/>
              <a:t>在子类中没有显示调用父类的初始化函数，则父类的属性不会被初始化，因而此时调用子类中name属性不存在</a:t>
            </a:r>
          </a:p>
        </p:txBody>
      </p:sp>
    </p:spTree>
    <p:extLst>
      <p:ext uri="{BB962C8B-B14F-4D97-AF65-F5344CB8AC3E}">
        <p14:creationId xmlns:p14="http://schemas.microsoft.com/office/powerpoint/2010/main" val="125419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933" y="365125"/>
            <a:ext cx="11183867" cy="1325563"/>
          </a:xfrm>
        </p:spPr>
        <p:txBody>
          <a:bodyPr>
            <a:normAutofit fontScale="90000"/>
          </a:bodyPr>
          <a:lstStyle/>
          <a:p>
            <a:r>
              <a:rPr lang="zh-CN" altLang="en-US" dirty="0"/>
              <a:t>如果子类定义了自己的初始化函数，在子类中显式调用父</a:t>
            </a:r>
            <a:r>
              <a:rPr lang="zh-CN" altLang="en-US" dirty="0" smtClean="0"/>
              <a:t>类，</a:t>
            </a:r>
            <a:r>
              <a:rPr lang="zh-CN" altLang="en-US" dirty="0"/>
              <a:t>子类和父类的属性都会被初始化</a:t>
            </a:r>
            <a:br>
              <a:rPr lang="zh-CN" altLang="en-US" dirty="0"/>
            </a:br>
            <a:endParaRPr lang="zh-CN" altLang="en-US" dirty="0"/>
          </a:p>
        </p:txBody>
      </p:sp>
      <p:sp>
        <p:nvSpPr>
          <p:cNvPr id="4" name="矩形 3"/>
          <p:cNvSpPr/>
          <p:nvPr/>
        </p:nvSpPr>
        <p:spPr>
          <a:xfrm>
            <a:off x="450455" y="1887034"/>
            <a:ext cx="6678627" cy="3970318"/>
          </a:xfrm>
          <a:prstGeom prst="rect">
            <a:avLst/>
          </a:prstGeom>
        </p:spPr>
        <p:txBody>
          <a:bodyPr wrap="square">
            <a:spAutoFit/>
          </a:bodyPr>
          <a:lstStyle/>
          <a:p>
            <a:r>
              <a:rPr lang="zh-CN" altLang="en-US" dirty="0"/>
              <a:t>class Parent(object):</a:t>
            </a:r>
          </a:p>
          <a:p>
            <a:r>
              <a:rPr lang="zh-CN" altLang="en-US" dirty="0"/>
              <a:t>    def __init__(self, name):</a:t>
            </a:r>
          </a:p>
          <a:p>
            <a:r>
              <a:rPr lang="zh-CN" altLang="en-US" dirty="0"/>
              <a:t>        self.name = name</a:t>
            </a:r>
          </a:p>
          <a:p>
            <a:r>
              <a:rPr lang="zh-CN" altLang="en-US" dirty="0"/>
              <a:t>        print("create an instance of:", self.__class__.__name__)</a:t>
            </a:r>
          </a:p>
          <a:p>
            <a:r>
              <a:rPr lang="zh-CN" altLang="en-US" dirty="0"/>
              <a:t>        print("name attribute is:", self.name)</a:t>
            </a:r>
          </a:p>
          <a:p>
            <a:endParaRPr lang="zh-CN" altLang="en-US" dirty="0"/>
          </a:p>
          <a:p>
            <a:r>
              <a:rPr lang="zh-CN" altLang="en-US" dirty="0"/>
              <a:t>class Child(Parent):</a:t>
            </a:r>
          </a:p>
          <a:p>
            <a:r>
              <a:rPr lang="zh-CN" altLang="en-US" dirty="0"/>
              <a:t>    def __init__(self):</a:t>
            </a:r>
          </a:p>
          <a:p>
            <a:r>
              <a:rPr lang="zh-CN" altLang="en-US" dirty="0"/>
              <a:t>        print("call __init__ from Child class")</a:t>
            </a:r>
          </a:p>
          <a:p>
            <a:r>
              <a:rPr lang="zh-CN" altLang="en-US" dirty="0"/>
              <a:t>        </a:t>
            </a:r>
            <a:r>
              <a:rPr lang="zh-CN" altLang="en-US" dirty="0">
                <a:solidFill>
                  <a:schemeClr val="accent5">
                    <a:lumMod val="75000"/>
                  </a:schemeClr>
                </a:solidFill>
              </a:rPr>
              <a:t>super(Child,self).__init__("data from Child")   </a:t>
            </a:r>
            <a:r>
              <a:rPr lang="zh-CN" altLang="en-US" dirty="0"/>
              <a:t>#要将子类Child和self传递进去</a:t>
            </a:r>
          </a:p>
          <a:p>
            <a:r>
              <a:rPr lang="zh-CN" altLang="en-US" dirty="0" smtClean="0"/>
              <a:t>d </a:t>
            </a:r>
            <a:r>
              <a:rPr lang="zh-CN" altLang="en-US" dirty="0"/>
              <a:t>= Parent('tom')   </a:t>
            </a:r>
          </a:p>
          <a:p>
            <a:r>
              <a:rPr lang="zh-CN" altLang="en-US" dirty="0">
                <a:solidFill>
                  <a:srgbClr val="FF0000"/>
                </a:solidFill>
              </a:rPr>
              <a:t>c = Child()</a:t>
            </a:r>
          </a:p>
          <a:p>
            <a:r>
              <a:rPr lang="zh-CN" altLang="en-US" dirty="0">
                <a:solidFill>
                  <a:srgbClr val="FF0000"/>
                </a:solidFill>
              </a:rPr>
              <a:t>print(c.name)</a:t>
            </a:r>
          </a:p>
        </p:txBody>
      </p:sp>
      <p:sp>
        <p:nvSpPr>
          <p:cNvPr id="5" name="矩形 4"/>
          <p:cNvSpPr/>
          <p:nvPr/>
        </p:nvSpPr>
        <p:spPr>
          <a:xfrm>
            <a:off x="6940269" y="3191376"/>
            <a:ext cx="6096000" cy="3416320"/>
          </a:xfrm>
          <a:prstGeom prst="rect">
            <a:avLst/>
          </a:prstGeom>
        </p:spPr>
        <p:txBody>
          <a:bodyPr>
            <a:spAutoFit/>
          </a:bodyPr>
          <a:lstStyle/>
          <a:p>
            <a:r>
              <a:rPr lang="zh-CN" altLang="en-US" dirty="0"/>
              <a:t>#实例化父类Parent的</a:t>
            </a:r>
            <a:r>
              <a:rPr lang="zh-CN" altLang="en-US" dirty="0" smtClean="0"/>
              <a:t>结果，运行</a:t>
            </a:r>
            <a:r>
              <a:rPr lang="zh-CN" altLang="en-US" dirty="0"/>
              <a:t>d = Parent('tom')   </a:t>
            </a:r>
          </a:p>
          <a:p>
            <a:r>
              <a:rPr lang="zh-CN" altLang="en-US" dirty="0" smtClean="0"/>
              <a:t>的结果</a:t>
            </a:r>
            <a:endParaRPr lang="zh-CN" altLang="en-US" dirty="0"/>
          </a:p>
          <a:p>
            <a:r>
              <a:rPr lang="zh-CN" altLang="en-US" dirty="0"/>
              <a:t>create an instance of: Parent</a:t>
            </a:r>
          </a:p>
          <a:p>
            <a:r>
              <a:rPr lang="zh-CN" altLang="en-US" dirty="0"/>
              <a:t>name attribute is: tom</a:t>
            </a:r>
          </a:p>
          <a:p>
            <a:endParaRPr lang="zh-CN" altLang="en-US" dirty="0"/>
          </a:p>
          <a:p>
            <a:r>
              <a:rPr lang="zh-CN" altLang="en-US" dirty="0"/>
              <a:t>#实例化子类Child的结果</a:t>
            </a:r>
          </a:p>
          <a:p>
            <a:r>
              <a:rPr lang="zh-CN" altLang="en-US" dirty="0"/>
              <a:t>call __init__ from Child class</a:t>
            </a:r>
          </a:p>
          <a:p>
            <a:r>
              <a:rPr lang="zh-CN" altLang="en-US" dirty="0"/>
              <a:t>#super首先会先使得父类初始化的参数进行实例化</a:t>
            </a:r>
          </a:p>
          <a:p>
            <a:r>
              <a:rPr lang="zh-CN" altLang="en-US" dirty="0"/>
              <a:t>create an instance of: Child</a:t>
            </a:r>
          </a:p>
          <a:p>
            <a:r>
              <a:rPr lang="zh-CN" altLang="en-US" dirty="0"/>
              <a:t>name attribute is: data from </a:t>
            </a:r>
            <a:r>
              <a:rPr lang="zh-CN" altLang="en-US" dirty="0" smtClean="0"/>
              <a:t>Child</a:t>
            </a:r>
            <a:endParaRPr lang="en-US" altLang="zh-CN" dirty="0" smtClean="0"/>
          </a:p>
          <a:p>
            <a:r>
              <a:rPr lang="zh-CN" altLang="en-US" dirty="0" smtClean="0"/>
              <a:t>#</a:t>
            </a:r>
            <a:r>
              <a:rPr lang="en-US" altLang="zh-CN" dirty="0" smtClean="0"/>
              <a:t>c.name</a:t>
            </a:r>
            <a:r>
              <a:rPr lang="zh-CN" altLang="en-US" dirty="0" smtClean="0"/>
              <a:t>的</a:t>
            </a:r>
            <a:r>
              <a:rPr lang="zh-CN" altLang="en-US" dirty="0"/>
              <a:t>结果</a:t>
            </a:r>
          </a:p>
          <a:p>
            <a:r>
              <a:rPr lang="zh-CN" altLang="en-US" dirty="0" smtClean="0"/>
              <a:t>data </a:t>
            </a:r>
            <a:r>
              <a:rPr lang="zh-CN" altLang="en-US" dirty="0"/>
              <a:t>from Child</a:t>
            </a:r>
          </a:p>
        </p:txBody>
      </p:sp>
    </p:spTree>
    <p:extLst>
      <p:ext uri="{BB962C8B-B14F-4D97-AF65-F5344CB8AC3E}">
        <p14:creationId xmlns:p14="http://schemas.microsoft.com/office/powerpoint/2010/main" val="2216782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在继承中，父类如果不想让子类覆盖自己的方法，可以将方法定义为私有的</a:t>
            </a:r>
          </a:p>
        </p:txBody>
      </p:sp>
      <p:sp>
        <p:nvSpPr>
          <p:cNvPr id="6" name="矩形 5"/>
          <p:cNvSpPr/>
          <p:nvPr/>
        </p:nvSpPr>
        <p:spPr>
          <a:xfrm>
            <a:off x="347958" y="2847246"/>
            <a:ext cx="8682754" cy="3693319"/>
          </a:xfrm>
          <a:prstGeom prst="rect">
            <a:avLst/>
          </a:prstGeom>
        </p:spPr>
        <p:txBody>
          <a:bodyPr wrap="square">
            <a:spAutoFit/>
          </a:bodyPr>
          <a:lstStyle/>
          <a:p>
            <a:endParaRPr lang="en-US" altLang="zh-CN" dirty="0"/>
          </a:p>
          <a:p>
            <a:r>
              <a:rPr lang="en-US" altLang="zh-CN" dirty="0"/>
              <a:t>class A: #</a:t>
            </a:r>
            <a:r>
              <a:rPr lang="zh-CN" altLang="en-US" dirty="0"/>
              <a:t>这是正常情况</a:t>
            </a:r>
          </a:p>
          <a:p>
            <a:r>
              <a:rPr lang="zh-CN" altLang="en-US" dirty="0" smtClean="0"/>
              <a:t>    </a:t>
            </a:r>
            <a:r>
              <a:rPr lang="en-US" altLang="zh-CN" dirty="0" err="1"/>
              <a:t>def</a:t>
            </a:r>
            <a:r>
              <a:rPr lang="en-US" altLang="zh-CN" dirty="0"/>
              <a:t> fa(self):</a:t>
            </a:r>
          </a:p>
          <a:p>
            <a:r>
              <a:rPr lang="en-US" altLang="zh-CN" dirty="0" smtClean="0"/>
              <a:t>        </a:t>
            </a:r>
            <a:r>
              <a:rPr lang="en-US" altLang="zh-CN" dirty="0"/>
              <a:t>print("from A")</a:t>
            </a:r>
          </a:p>
          <a:p>
            <a:r>
              <a:rPr lang="en-US" altLang="zh-CN" dirty="0" smtClean="0"/>
              <a:t>    </a:t>
            </a:r>
            <a:r>
              <a:rPr lang="en-US" altLang="zh-CN" dirty="0" err="1"/>
              <a:t>def</a:t>
            </a:r>
            <a:r>
              <a:rPr lang="en-US" altLang="zh-CN" dirty="0"/>
              <a:t> test(self):</a:t>
            </a:r>
          </a:p>
          <a:p>
            <a:r>
              <a:rPr lang="en-US" altLang="zh-CN" dirty="0" smtClean="0"/>
              <a:t>        </a:t>
            </a:r>
            <a:r>
              <a:rPr lang="en-US" altLang="zh-CN" dirty="0" err="1"/>
              <a:t>self.fa</a:t>
            </a:r>
            <a:r>
              <a:rPr lang="en-US" altLang="zh-CN" dirty="0"/>
              <a:t>()</a:t>
            </a:r>
          </a:p>
          <a:p>
            <a:r>
              <a:rPr lang="en-US" altLang="zh-CN" dirty="0" smtClean="0"/>
              <a:t>class </a:t>
            </a:r>
            <a:r>
              <a:rPr lang="en-US" altLang="zh-CN" dirty="0"/>
              <a:t>B(A):</a:t>
            </a:r>
          </a:p>
          <a:p>
            <a:r>
              <a:rPr lang="en-US" altLang="zh-CN" dirty="0" smtClean="0"/>
              <a:t>    </a:t>
            </a:r>
            <a:r>
              <a:rPr lang="en-US" altLang="zh-CN" dirty="0" err="1"/>
              <a:t>def</a:t>
            </a:r>
            <a:r>
              <a:rPr lang="en-US" altLang="zh-CN" dirty="0"/>
              <a:t> fa(self):</a:t>
            </a:r>
          </a:p>
          <a:p>
            <a:r>
              <a:rPr lang="en-US" altLang="zh-CN" dirty="0" smtClean="0"/>
              <a:t>        </a:t>
            </a:r>
            <a:r>
              <a:rPr lang="en-US" altLang="zh-CN" dirty="0"/>
              <a:t>print("from B")</a:t>
            </a:r>
          </a:p>
          <a:p>
            <a:r>
              <a:rPr lang="en-US" altLang="zh-CN" dirty="0" smtClean="0">
                <a:solidFill>
                  <a:srgbClr val="FF0000"/>
                </a:solidFill>
              </a:rPr>
              <a:t>b </a:t>
            </a:r>
            <a:r>
              <a:rPr lang="en-US" altLang="zh-CN" dirty="0">
                <a:solidFill>
                  <a:srgbClr val="FF0000"/>
                </a:solidFill>
              </a:rPr>
              <a:t>= B()</a:t>
            </a:r>
          </a:p>
          <a:p>
            <a:r>
              <a:rPr lang="en-US" altLang="zh-CN" dirty="0" err="1" smtClean="0">
                <a:solidFill>
                  <a:srgbClr val="FF0000"/>
                </a:solidFill>
              </a:rPr>
              <a:t>b.test</a:t>
            </a:r>
            <a:r>
              <a:rPr lang="en-US" altLang="zh-CN" dirty="0">
                <a:solidFill>
                  <a:srgbClr val="FF0000"/>
                </a:solidFill>
              </a:rPr>
              <a:t>()</a:t>
            </a:r>
          </a:p>
          <a:p>
            <a:r>
              <a:rPr lang="en-US" altLang="zh-CN" dirty="0" smtClean="0"/>
              <a:t>--------</a:t>
            </a:r>
            <a:r>
              <a:rPr lang="zh-CN" altLang="en-US" dirty="0"/>
              <a:t>输出结果</a:t>
            </a:r>
            <a:r>
              <a:rPr lang="en-US" altLang="zh-CN" dirty="0"/>
              <a:t>----------</a:t>
            </a:r>
          </a:p>
          <a:p>
            <a:r>
              <a:rPr lang="en-US" altLang="zh-CN" dirty="0" smtClean="0"/>
              <a:t>from </a:t>
            </a:r>
            <a:r>
              <a:rPr lang="en-US" altLang="zh-CN" dirty="0"/>
              <a:t>B</a:t>
            </a:r>
            <a:endParaRPr lang="zh-CN" altLang="en-US" dirty="0"/>
          </a:p>
        </p:txBody>
      </p:sp>
      <p:sp>
        <p:nvSpPr>
          <p:cNvPr id="8" name="矩形 7"/>
          <p:cNvSpPr/>
          <p:nvPr/>
        </p:nvSpPr>
        <p:spPr>
          <a:xfrm>
            <a:off x="5684656" y="2985746"/>
            <a:ext cx="7064346" cy="3416320"/>
          </a:xfrm>
          <a:prstGeom prst="rect">
            <a:avLst/>
          </a:prstGeom>
        </p:spPr>
        <p:txBody>
          <a:bodyPr wrap="square">
            <a:spAutoFit/>
          </a:bodyPr>
          <a:lstStyle/>
          <a:p>
            <a:r>
              <a:rPr lang="en-US" altLang="zh-CN" dirty="0" smtClean="0"/>
              <a:t>class </a:t>
            </a:r>
            <a:r>
              <a:rPr lang="en-US" altLang="zh-CN" dirty="0"/>
              <a:t>A: #</a:t>
            </a:r>
            <a:r>
              <a:rPr lang="zh-CN" altLang="en-US" dirty="0"/>
              <a:t>把</a:t>
            </a:r>
            <a:r>
              <a:rPr lang="en-US" altLang="zh-CN" dirty="0"/>
              <a:t>fa</a:t>
            </a:r>
            <a:r>
              <a:rPr lang="zh-CN" altLang="en-US" dirty="0"/>
              <a:t>定义成私有的，即</a:t>
            </a:r>
            <a:r>
              <a:rPr lang="en-US" altLang="zh-CN" dirty="0"/>
              <a:t>__fa</a:t>
            </a:r>
          </a:p>
          <a:p>
            <a:r>
              <a:rPr lang="en-US" altLang="zh-CN" dirty="0" smtClean="0"/>
              <a:t>    </a:t>
            </a:r>
            <a:r>
              <a:rPr lang="en-US" altLang="zh-CN" dirty="0" err="1"/>
              <a:t>def</a:t>
            </a:r>
            <a:r>
              <a:rPr lang="en-US" altLang="zh-CN" dirty="0"/>
              <a:t> __fa(self): #</a:t>
            </a:r>
            <a:r>
              <a:rPr lang="zh-CN" altLang="en-US" dirty="0"/>
              <a:t>在定义时就变形为</a:t>
            </a:r>
            <a:r>
              <a:rPr lang="en-US" altLang="zh-CN" dirty="0"/>
              <a:t>_</a:t>
            </a:r>
            <a:r>
              <a:rPr lang="en-US" altLang="zh-CN" dirty="0" err="1"/>
              <a:t>A__fa</a:t>
            </a:r>
            <a:endParaRPr lang="en-US" altLang="zh-CN" dirty="0"/>
          </a:p>
          <a:p>
            <a:r>
              <a:rPr lang="en-US" altLang="zh-CN" dirty="0" smtClean="0"/>
              <a:t>        </a:t>
            </a:r>
            <a:r>
              <a:rPr lang="en-US" altLang="zh-CN" dirty="0"/>
              <a:t>print("from A")</a:t>
            </a:r>
          </a:p>
          <a:p>
            <a:r>
              <a:rPr lang="en-US" altLang="zh-CN" dirty="0" smtClean="0"/>
              <a:t>    </a:t>
            </a:r>
            <a:r>
              <a:rPr lang="en-US" altLang="zh-CN" dirty="0" err="1"/>
              <a:t>def</a:t>
            </a:r>
            <a:r>
              <a:rPr lang="en-US" altLang="zh-CN" dirty="0"/>
              <a:t> test(self):</a:t>
            </a:r>
          </a:p>
          <a:p>
            <a:r>
              <a:rPr lang="en-US" altLang="zh-CN" dirty="0" smtClean="0"/>
              <a:t>        </a:t>
            </a:r>
            <a:r>
              <a:rPr lang="en-US" altLang="zh-CN" dirty="0" err="1"/>
              <a:t>self.__fa</a:t>
            </a:r>
            <a:r>
              <a:rPr lang="en-US" altLang="zh-CN" dirty="0"/>
              <a:t>() #</a:t>
            </a:r>
            <a:r>
              <a:rPr lang="zh-CN" altLang="en-US" dirty="0"/>
              <a:t>只会与自己所在的类为准</a:t>
            </a:r>
            <a:r>
              <a:rPr lang="en-US" altLang="zh-CN" dirty="0"/>
              <a:t>,</a:t>
            </a:r>
            <a:r>
              <a:rPr lang="zh-CN" altLang="en-US" dirty="0"/>
              <a:t>即调用</a:t>
            </a:r>
            <a:r>
              <a:rPr lang="en-US" altLang="zh-CN" dirty="0"/>
              <a:t>_</a:t>
            </a:r>
            <a:r>
              <a:rPr lang="en-US" altLang="zh-CN" dirty="0" err="1"/>
              <a:t>A__fa</a:t>
            </a:r>
            <a:endParaRPr lang="en-US" altLang="zh-CN" dirty="0"/>
          </a:p>
          <a:p>
            <a:r>
              <a:rPr lang="en-US" altLang="zh-CN" dirty="0" smtClean="0"/>
              <a:t>class </a:t>
            </a:r>
            <a:r>
              <a:rPr lang="en-US" altLang="zh-CN" dirty="0"/>
              <a:t>B(A):</a:t>
            </a:r>
          </a:p>
          <a:p>
            <a:r>
              <a:rPr lang="en-US" altLang="zh-CN" dirty="0" smtClean="0"/>
              <a:t>    </a:t>
            </a:r>
            <a:r>
              <a:rPr lang="en-US" altLang="zh-CN" dirty="0" err="1"/>
              <a:t>def</a:t>
            </a:r>
            <a:r>
              <a:rPr lang="en-US" altLang="zh-CN" dirty="0"/>
              <a:t> __fa(self): #b</a:t>
            </a:r>
            <a:r>
              <a:rPr lang="zh-CN" altLang="en-US" dirty="0"/>
              <a:t>调用的是</a:t>
            </a:r>
            <a:r>
              <a:rPr lang="en-US" altLang="zh-CN" dirty="0"/>
              <a:t>test</a:t>
            </a:r>
            <a:r>
              <a:rPr lang="zh-CN" altLang="en-US" dirty="0"/>
              <a:t>，跟这个没关系</a:t>
            </a:r>
          </a:p>
          <a:p>
            <a:r>
              <a:rPr lang="zh-CN" altLang="en-US" dirty="0" smtClean="0"/>
              <a:t>        </a:t>
            </a:r>
            <a:r>
              <a:rPr lang="en-US" altLang="zh-CN" dirty="0"/>
              <a:t>print("from B")</a:t>
            </a:r>
          </a:p>
          <a:p>
            <a:r>
              <a:rPr lang="en-US" altLang="zh-CN" dirty="0" smtClean="0"/>
              <a:t>b </a:t>
            </a:r>
            <a:r>
              <a:rPr lang="en-US" altLang="zh-CN" dirty="0"/>
              <a:t>= B()</a:t>
            </a:r>
          </a:p>
          <a:p>
            <a:r>
              <a:rPr lang="en-US" altLang="zh-CN" dirty="0" err="1" smtClean="0"/>
              <a:t>b.test</a:t>
            </a:r>
            <a:r>
              <a:rPr lang="en-US" altLang="zh-CN" dirty="0"/>
              <a:t>()</a:t>
            </a:r>
          </a:p>
          <a:p>
            <a:r>
              <a:rPr lang="en-US" altLang="zh-CN" dirty="0" smtClean="0"/>
              <a:t>-------</a:t>
            </a:r>
            <a:r>
              <a:rPr lang="zh-CN" altLang="en-US" dirty="0"/>
              <a:t>输出结果</a:t>
            </a:r>
            <a:r>
              <a:rPr lang="en-US" altLang="zh-CN" dirty="0"/>
              <a:t>---------</a:t>
            </a:r>
          </a:p>
          <a:p>
            <a:r>
              <a:rPr lang="en-US" altLang="zh-CN" dirty="0" smtClean="0"/>
              <a:t>from </a:t>
            </a:r>
            <a:r>
              <a:rPr lang="en-US" altLang="zh-CN" dirty="0"/>
              <a:t>A</a:t>
            </a:r>
            <a:endParaRPr lang="zh-CN" altLang="en-US" dirty="0"/>
          </a:p>
        </p:txBody>
      </p:sp>
    </p:spTree>
    <p:extLst>
      <p:ext uri="{BB962C8B-B14F-4D97-AF65-F5344CB8AC3E}">
        <p14:creationId xmlns:p14="http://schemas.microsoft.com/office/powerpoint/2010/main" val="4066350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296220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2893376"/>
            <a:ext cx="5968301"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类的初始化：</a:t>
            </a:r>
            <a:r>
              <a:rPr lang="en-US" altLang="zh-CN" sz="2400" dirty="0" smtClean="0">
                <a:latin typeface="微软雅黑 Light" panose="020B0502040204020203" pitchFamily="34" charset="-122"/>
                <a:ea typeface="微软雅黑 Light" panose="020B0502040204020203" pitchFamily="34" charset="-122"/>
              </a:rPr>
              <a:t>__</a:t>
            </a:r>
            <a:r>
              <a:rPr kumimoji="1" lang="en-US" altLang="zh-CN" sz="2400" dirty="0" err="1">
                <a:latin typeface="Monaco"/>
                <a:ea typeface="微软雅黑 Light" panose="020B0502040204020203" pitchFamily="34" charset="-122"/>
              </a:rPr>
              <a:t>init</a:t>
            </a:r>
            <a:r>
              <a:rPr lang="en-US" altLang="zh-CN" sz="2400" dirty="0" smtClean="0">
                <a:latin typeface="微软雅黑 Light" panose="020B0502040204020203" pitchFamily="34" charset="-122"/>
                <a:ea typeface="微软雅黑 Light" panose="020B0502040204020203" pitchFamily="34" charset="-122"/>
              </a:rPr>
              <a:t>__</a:t>
            </a:r>
            <a:r>
              <a:rPr lang="zh-CN" altLang="en-US" sz="2400" dirty="0" smtClean="0">
                <a:latin typeface="微软雅黑 Light" panose="020B0502040204020203" pitchFamily="34" charset="-122"/>
                <a:ea typeface="微软雅黑 Light" panose="020B0502040204020203" pitchFamily="34" charset="-122"/>
              </a:rPr>
              <a:t>函数创建对象的属性</a:t>
            </a:r>
            <a:endParaRPr lang="zh-CN" altLang="en-US" sz="2400" dirty="0">
              <a:latin typeface="微软雅黑 Light" panose="020B0502040204020203" pitchFamily="34" charset="-122"/>
              <a:ea typeface="微软雅黑 Light" panose="020B0502040204020203" pitchFamily="34" charset="-122"/>
            </a:endParaRPr>
          </a:p>
        </p:txBody>
      </p:sp>
      <p:sp>
        <p:nvSpPr>
          <p:cNvPr id="307" name="Freeform 37"/>
          <p:cNvSpPr>
            <a:spLocks noChangeArrowheads="1"/>
          </p:cNvSpPr>
          <p:nvPr/>
        </p:nvSpPr>
        <p:spPr bwMode="auto">
          <a:xfrm>
            <a:off x="1631504" y="234570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276872"/>
            <a:ext cx="141577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对象与类</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22207" y="4188296"/>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 name="TextBox 4"/>
          <p:cNvSpPr txBox="1"/>
          <p:nvPr/>
        </p:nvSpPr>
        <p:spPr>
          <a:xfrm>
            <a:off x="2126263" y="4119463"/>
            <a:ext cx="7005444" cy="461665"/>
          </a:xfrm>
          <a:prstGeom prst="rect">
            <a:avLst/>
          </a:prstGeom>
          <a:noFill/>
        </p:spPr>
        <p:txBody>
          <a:bodyPr wrap="none" rtlCol="0">
            <a:spAutoFit/>
          </a:bodyPr>
          <a:lstStyle/>
          <a:p>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的继承性：子类继承父类，子类会覆盖父类</a:t>
            </a:r>
            <a:endParaRPr lang="zh-CN" altLang="en-US" sz="2400" dirty="0">
              <a:latin typeface="微软雅黑 Light" panose="020B0502040204020203" pitchFamily="34" charset="-122"/>
              <a:ea typeface="微软雅黑 Light" panose="020B0502040204020203" pitchFamily="34" charset="-122"/>
            </a:endParaRPr>
          </a:p>
        </p:txBody>
      </p:sp>
      <p:sp>
        <p:nvSpPr>
          <p:cNvPr id="10" name="Freeform 37"/>
          <p:cNvSpPr>
            <a:spLocks noChangeArrowheads="1"/>
          </p:cNvSpPr>
          <p:nvPr/>
        </p:nvSpPr>
        <p:spPr bwMode="auto">
          <a:xfrm>
            <a:off x="1622207" y="357179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 name="TextBox 307"/>
          <p:cNvSpPr txBox="1"/>
          <p:nvPr/>
        </p:nvSpPr>
        <p:spPr>
          <a:xfrm>
            <a:off x="2126263" y="3502959"/>
            <a:ext cx="5774338" cy="461665"/>
          </a:xfrm>
          <a:prstGeom prst="rect">
            <a:avLst/>
          </a:prstGeom>
          <a:noFill/>
        </p:spPr>
        <p:txBody>
          <a:bodyPr wrap="none" rtlCol="0">
            <a:spAutoFit/>
          </a:bodyPr>
          <a:lstStyle/>
          <a:p>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的封装性：提高访问门槛以防出错</a:t>
            </a:r>
            <a:endParaRPr lang="zh-CN" altLang="en-US" sz="2400" dirty="0">
              <a:latin typeface="微软雅黑 Light" panose="020B0502040204020203" pitchFamily="34" charset="-122"/>
              <a:ea typeface="微软雅黑 Light" panose="020B0502040204020203" pitchFamily="34" charset="-122"/>
            </a:endParaRPr>
          </a:p>
        </p:txBody>
      </p:sp>
      <p:sp>
        <p:nvSpPr>
          <p:cNvPr id="13" name="Freeform 37"/>
          <p:cNvSpPr>
            <a:spLocks noChangeArrowheads="1"/>
          </p:cNvSpPr>
          <p:nvPr/>
        </p:nvSpPr>
        <p:spPr bwMode="auto">
          <a:xfrm>
            <a:off x="1631504" y="4729047"/>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TextBox 4"/>
          <p:cNvSpPr txBox="1"/>
          <p:nvPr/>
        </p:nvSpPr>
        <p:spPr>
          <a:xfrm>
            <a:off x="2135560" y="4660214"/>
            <a:ext cx="2031325"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类存在的意义</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9562116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实践案例 </a:t>
            </a:r>
            <a:r>
              <a:rPr lang="en-US" altLang="zh-CN" sz="3200" b="1" dirty="0" smtClean="0">
                <a:solidFill>
                  <a:srgbClr val="942124"/>
                </a:solidFill>
                <a:cs typeface="+mn-cs"/>
              </a:rPr>
              <a:t>3</a:t>
            </a:r>
            <a:r>
              <a:rPr lang="zh-CN" altLang="en-US" sz="3200" b="1" dirty="0" smtClean="0">
                <a:solidFill>
                  <a:srgbClr val="942124"/>
                </a:solidFill>
                <a:cs typeface="+mn-cs"/>
              </a:rPr>
              <a:t>：青年失业率探索</a:t>
            </a:r>
            <a:endParaRPr lang="zh-CN" altLang="en-US" sz="3200" b="1" dirty="0">
              <a:solidFill>
                <a:srgbClr val="942124"/>
              </a:solidFill>
              <a:cs typeface="+mn-cs"/>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aphicFrame>
        <p:nvGraphicFramePr>
          <p:cNvPr id="2" name="对象 1"/>
          <p:cNvGraphicFramePr>
            <a:graphicFrameLocks noChangeAspect="1"/>
          </p:cNvGraphicFramePr>
          <p:nvPr>
            <p:extLst/>
          </p:nvPr>
        </p:nvGraphicFramePr>
        <p:xfrm>
          <a:off x="2495600" y="2204864"/>
          <a:ext cx="914400" cy="828675"/>
        </p:xfrm>
        <a:graphic>
          <a:graphicData uri="http://schemas.openxmlformats.org/presentationml/2006/ole">
            <mc:AlternateContent xmlns:mc="http://schemas.openxmlformats.org/markup-compatibility/2006">
              <mc:Choice xmlns:v="urn:schemas-microsoft-com:vml" Requires="v">
                <p:oleObj spid="_x0000_s1041" name="文档" showAsIcon="1" r:id="rId3" imgW="914400" imgH="828720" progId="Word.Document.12">
                  <p:embed/>
                </p:oleObj>
              </mc:Choice>
              <mc:Fallback>
                <p:oleObj name="文档" showAsIcon="1" r:id="rId3" imgW="914400" imgH="828720" progId="Word.Document.12">
                  <p:embed/>
                  <p:pic>
                    <p:nvPicPr>
                      <p:cNvPr id="2" name="对象 1"/>
                      <p:cNvPicPr/>
                      <p:nvPr/>
                    </p:nvPicPr>
                    <p:blipFill>
                      <a:blip r:embed="rId4"/>
                      <a:stretch>
                        <a:fillRect/>
                      </a:stretch>
                    </p:blipFill>
                    <p:spPr>
                      <a:xfrm>
                        <a:off x="2495600" y="2204864"/>
                        <a:ext cx="914400" cy="828675"/>
                      </a:xfrm>
                      <a:prstGeom prst="rect">
                        <a:avLst/>
                      </a:prstGeom>
                    </p:spPr>
                  </p:pic>
                </p:oleObj>
              </mc:Fallback>
            </mc:AlternateContent>
          </a:graphicData>
        </a:graphic>
      </p:graphicFrame>
      <p:graphicFrame>
        <p:nvGraphicFramePr>
          <p:cNvPr id="3" name="对象 2"/>
          <p:cNvGraphicFramePr>
            <a:graphicFrameLocks noChangeAspect="1"/>
          </p:cNvGraphicFramePr>
          <p:nvPr>
            <p:extLst/>
          </p:nvPr>
        </p:nvGraphicFramePr>
        <p:xfrm>
          <a:off x="3647728" y="2204864"/>
          <a:ext cx="914400" cy="828675"/>
        </p:xfrm>
        <a:graphic>
          <a:graphicData uri="http://schemas.openxmlformats.org/presentationml/2006/ole">
            <mc:AlternateContent xmlns:mc="http://schemas.openxmlformats.org/markup-compatibility/2006">
              <mc:Choice xmlns:v="urn:schemas-microsoft-com:vml" Requires="v">
                <p:oleObj spid="_x0000_s1042" name="启用了宏的工作表" showAsIcon="1" r:id="rId5" imgW="914400" imgH="828720" progId="Excel.SheetMacroEnabled.12">
                  <p:embed/>
                </p:oleObj>
              </mc:Choice>
              <mc:Fallback>
                <p:oleObj name="启用了宏的工作表" showAsIcon="1" r:id="rId5" imgW="914400" imgH="828720" progId="Excel.SheetMacroEnabled.12">
                  <p:embed/>
                  <p:pic>
                    <p:nvPicPr>
                      <p:cNvPr id="3" name="对象 2"/>
                      <p:cNvPicPr/>
                      <p:nvPr/>
                    </p:nvPicPr>
                    <p:blipFill>
                      <a:blip r:embed="rId6"/>
                      <a:stretch>
                        <a:fillRect/>
                      </a:stretch>
                    </p:blipFill>
                    <p:spPr>
                      <a:xfrm>
                        <a:off x="3647728" y="2204864"/>
                        <a:ext cx="914400" cy="828675"/>
                      </a:xfrm>
                      <a:prstGeom prst="rect">
                        <a:avLst/>
                      </a:prstGeom>
                    </p:spPr>
                  </p:pic>
                </p:oleObj>
              </mc:Fallback>
            </mc:AlternateContent>
          </a:graphicData>
        </a:graphic>
      </p:graphicFrame>
      <p:graphicFrame>
        <p:nvGraphicFramePr>
          <p:cNvPr id="4" name="对象 3"/>
          <p:cNvGraphicFramePr>
            <a:graphicFrameLocks noChangeAspect="1"/>
          </p:cNvGraphicFramePr>
          <p:nvPr>
            <p:extLst/>
          </p:nvPr>
        </p:nvGraphicFramePr>
        <p:xfrm>
          <a:off x="4799856" y="2204864"/>
          <a:ext cx="914400" cy="828675"/>
        </p:xfrm>
        <a:graphic>
          <a:graphicData uri="http://schemas.openxmlformats.org/presentationml/2006/ole">
            <mc:AlternateContent xmlns:mc="http://schemas.openxmlformats.org/markup-compatibility/2006">
              <mc:Choice xmlns:v="urn:schemas-microsoft-com:vml" Requires="v">
                <p:oleObj spid="_x0000_s1043" name="启用了宏的工作表" showAsIcon="1" r:id="rId7" imgW="914400" imgH="828720" progId="Excel.SheetMacroEnabled.12">
                  <p:embed/>
                </p:oleObj>
              </mc:Choice>
              <mc:Fallback>
                <p:oleObj name="启用了宏的工作表" showAsIcon="1" r:id="rId7" imgW="914400" imgH="828720" progId="Excel.SheetMacroEnabled.12">
                  <p:embed/>
                  <p:pic>
                    <p:nvPicPr>
                      <p:cNvPr id="4" name="对象 3"/>
                      <p:cNvPicPr/>
                      <p:nvPr/>
                    </p:nvPicPr>
                    <p:blipFill>
                      <a:blip r:embed="rId8"/>
                      <a:stretch>
                        <a:fillRect/>
                      </a:stretch>
                    </p:blipFill>
                    <p:spPr>
                      <a:xfrm>
                        <a:off x="4799856" y="2204864"/>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18462545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6621701" cy="4068452"/>
          </a:xfrm>
        </p:spPr>
        <p:txBody>
          <a:bodyPr>
            <a:normAutofit/>
          </a:bodyPr>
          <a:lstStyle/>
          <a:p>
            <a:pPr>
              <a:lnSpc>
                <a:spcPct val="150000"/>
              </a:lnSpc>
            </a:pPr>
            <a:r>
              <a:rPr kumimoji="1" lang="zh-CN" altLang="en-US" sz="2400" dirty="0" smtClean="0"/>
              <a:t>我们将使用</a:t>
            </a:r>
            <a:r>
              <a:rPr kumimoji="1" lang="zh-CN" altLang="en-US" sz="2400" dirty="0"/>
              <a:t>一份包含</a:t>
            </a:r>
            <a:r>
              <a:rPr kumimoji="1" lang="en-US" altLang="zh-CN" sz="2400" dirty="0"/>
              <a:t>5000</a:t>
            </a:r>
            <a:r>
              <a:rPr kumimoji="1" lang="zh-CN" altLang="en-US" sz="2400" dirty="0"/>
              <a:t>个样本的美国高中生社交网络信息数据集</a:t>
            </a:r>
            <a:r>
              <a:rPr kumimoji="1" lang="zh-CN" altLang="en-US" sz="2400" dirty="0" smtClean="0"/>
              <a:t>。</a:t>
            </a:r>
            <a:endParaRPr kumimoji="1" lang="en-US" altLang="zh-CN" sz="2400" dirty="0" smtClean="0"/>
          </a:p>
          <a:p>
            <a:pPr>
              <a:lnSpc>
                <a:spcPct val="150000"/>
              </a:lnSpc>
            </a:pPr>
            <a:r>
              <a:rPr kumimoji="1" lang="zh-CN" altLang="en-US" sz="2400" dirty="0" smtClean="0"/>
              <a:t>数据</a:t>
            </a:r>
            <a:r>
              <a:rPr kumimoji="1" lang="zh-CN" altLang="en-US" sz="2400" dirty="0"/>
              <a:t>均采样于</a:t>
            </a:r>
            <a:r>
              <a:rPr kumimoji="1" lang="en-US" altLang="zh-CN" sz="2400" dirty="0"/>
              <a:t>2006</a:t>
            </a:r>
            <a:r>
              <a:rPr kumimoji="1" lang="zh-CN" altLang="en-US" sz="2400" dirty="0"/>
              <a:t>年，对应于高中四年级的毕业生。每个样本包含</a:t>
            </a:r>
            <a:r>
              <a:rPr kumimoji="1" lang="en-US" altLang="zh-CN" sz="2400" dirty="0"/>
              <a:t>40</a:t>
            </a:r>
            <a:r>
              <a:rPr kumimoji="1" lang="zh-CN" altLang="en-US" sz="2400" dirty="0"/>
              <a:t>个变量，</a:t>
            </a:r>
            <a:r>
              <a:rPr kumimoji="1" lang="zh-CN" altLang="en-US" sz="2400" dirty="0" smtClean="0"/>
              <a:t>其中</a:t>
            </a:r>
            <a:r>
              <a:rPr kumimoji="1" lang="en-US" altLang="zh-CN" sz="2400" dirty="0" smtClean="0"/>
              <a:t>"</a:t>
            </a:r>
            <a:r>
              <a:rPr kumimoji="1" lang="en-US" altLang="zh-CN" sz="2400" dirty="0" err="1">
                <a:latin typeface="Monaco"/>
              </a:rPr>
              <a:t>gradyear</a:t>
            </a:r>
            <a:r>
              <a:rPr kumimoji="1" lang="en-US" altLang="zh-CN" sz="2400" dirty="0" smtClean="0"/>
              <a:t>"</a:t>
            </a:r>
            <a:r>
              <a:rPr kumimoji="1" lang="zh-CN" altLang="en-US" sz="2400" dirty="0" smtClean="0"/>
              <a:t>、</a:t>
            </a:r>
            <a:r>
              <a:rPr kumimoji="1" lang="en-US" altLang="zh-CN" sz="2400" dirty="0" smtClean="0"/>
              <a:t>"</a:t>
            </a:r>
            <a:r>
              <a:rPr kumimoji="1" lang="en-US" altLang="zh-CN" sz="2400" dirty="0">
                <a:latin typeface="Monaco"/>
              </a:rPr>
              <a:t>gender</a:t>
            </a:r>
            <a:r>
              <a:rPr kumimoji="1" lang="en-US" altLang="zh-CN" sz="2400" dirty="0" smtClean="0"/>
              <a:t>"</a:t>
            </a:r>
            <a:r>
              <a:rPr kumimoji="1" lang="zh-CN" altLang="en-US" sz="2400" dirty="0" smtClean="0"/>
              <a:t>、</a:t>
            </a:r>
            <a:r>
              <a:rPr kumimoji="1" lang="en-US" altLang="zh-CN" sz="2400" dirty="0" smtClean="0"/>
              <a:t>"</a:t>
            </a:r>
            <a:r>
              <a:rPr kumimoji="1" lang="en-US" altLang="zh-CN" sz="2400" dirty="0">
                <a:latin typeface="Monaco"/>
              </a:rPr>
              <a:t>age</a:t>
            </a:r>
            <a:r>
              <a:rPr kumimoji="1" lang="en-US" altLang="zh-CN" sz="2400" dirty="0" smtClean="0"/>
              <a:t>"</a:t>
            </a:r>
            <a:r>
              <a:rPr kumimoji="1" lang="zh-CN" altLang="en-US" sz="2400" dirty="0" smtClean="0"/>
              <a:t>和</a:t>
            </a:r>
            <a:r>
              <a:rPr kumimoji="1" lang="en-US" altLang="zh-CN" sz="2400" dirty="0" smtClean="0"/>
              <a:t>"</a:t>
            </a:r>
            <a:r>
              <a:rPr kumimoji="1" lang="en-US" altLang="zh-CN" sz="2400" dirty="0">
                <a:latin typeface="Monaco"/>
              </a:rPr>
              <a:t>friends</a:t>
            </a:r>
            <a:r>
              <a:rPr kumimoji="1" lang="en-US" altLang="zh-CN" sz="2400" dirty="0" smtClean="0"/>
              <a:t>"</a:t>
            </a:r>
            <a:r>
              <a:rPr kumimoji="1" lang="zh-CN" altLang="en-US" sz="2400" dirty="0" smtClean="0"/>
              <a:t>四</a:t>
            </a:r>
            <a:r>
              <a:rPr kumimoji="1" lang="zh-CN" altLang="en-US" sz="2400" dirty="0"/>
              <a:t>个变量分别代表毕业生的毕业年份、性别、年龄和好友数</a:t>
            </a:r>
            <a:r>
              <a:rPr kumimoji="1" lang="zh-CN" altLang="en-US" sz="2400" dirty="0" smtClean="0"/>
              <a:t>。</a:t>
            </a:r>
            <a:endParaRPr kumimoji="1" lang="en-US" altLang="zh-CN" sz="2400" dirty="0" smtClean="0"/>
          </a:p>
        </p:txBody>
      </p:sp>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077" y="1380068"/>
            <a:ext cx="4677796" cy="4389192"/>
          </a:xfrm>
          <a:prstGeom prst="rect">
            <a:avLst/>
          </a:prstGeom>
        </p:spPr>
      </p:pic>
      <p:sp>
        <p:nvSpPr>
          <p:cNvPr id="10"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利用</a:t>
            </a:r>
            <a:r>
              <a:rPr lang="en-US" altLang="zh-CN" sz="3200" b="1" dirty="0" smtClean="0">
                <a:solidFill>
                  <a:srgbClr val="942124"/>
                </a:solidFill>
                <a:latin typeface="Monaco" charset="0"/>
                <a:ea typeface="Monaco" charset="0"/>
                <a:cs typeface="Monaco" charset="0"/>
              </a:rPr>
              <a:t>csv</a:t>
            </a:r>
            <a:r>
              <a:rPr lang="zh-CN" altLang="en-US" sz="3200" b="1" dirty="0" smtClean="0">
                <a:solidFill>
                  <a:srgbClr val="942124"/>
                </a:solidFill>
                <a:latin typeface="Microsoft YaHei Light" charset="-122"/>
                <a:ea typeface="Microsoft YaHei Light" charset="-122"/>
                <a:cs typeface="Microsoft YaHei Light" charset="-122"/>
              </a:rPr>
              <a:t>模块导入数据</a:t>
            </a:r>
            <a:endParaRPr lang="en-US" altLang="zh-CN" sz="3200" b="1" dirty="0" smtClean="0">
              <a:solidFill>
                <a:srgbClr val="942124"/>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2158082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352" y="1700808"/>
            <a:ext cx="6621701" cy="4068452"/>
          </a:xfrm>
        </p:spPr>
        <p:txBody>
          <a:bodyPr>
            <a:normAutofit/>
          </a:bodyPr>
          <a:lstStyle/>
          <a:p>
            <a:pPr>
              <a:lnSpc>
                <a:spcPct val="150000"/>
              </a:lnSpc>
            </a:pPr>
            <a:r>
              <a:rPr kumimoji="1" lang="zh-CN" altLang="en-US" sz="2400" dirty="0" smtClean="0"/>
              <a:t>其余</a:t>
            </a:r>
            <a:r>
              <a:rPr kumimoji="1" lang="en-US" altLang="zh-CN" sz="2400" dirty="0"/>
              <a:t>36</a:t>
            </a:r>
            <a:r>
              <a:rPr kumimoji="1" lang="zh-CN" altLang="en-US" sz="2400" dirty="0"/>
              <a:t>个变量代表了</a:t>
            </a:r>
            <a:r>
              <a:rPr kumimoji="1" lang="en-US" altLang="zh-CN" sz="2400" dirty="0"/>
              <a:t>36</a:t>
            </a:r>
            <a:r>
              <a:rPr kumimoji="1" lang="zh-CN" altLang="en-US" sz="2400" dirty="0"/>
              <a:t>个词语，这</a:t>
            </a:r>
            <a:r>
              <a:rPr kumimoji="1" lang="en-US" altLang="zh-CN" sz="2400" dirty="0"/>
              <a:t>36</a:t>
            </a:r>
            <a:r>
              <a:rPr kumimoji="1" lang="zh-CN" altLang="en-US" sz="2400" dirty="0"/>
              <a:t>个词语代表了毕业生的</a:t>
            </a:r>
            <a:r>
              <a:rPr kumimoji="1" lang="en-US" altLang="zh-CN" sz="2400" dirty="0"/>
              <a:t>5</a:t>
            </a:r>
            <a:r>
              <a:rPr kumimoji="1" lang="zh-CN" altLang="en-US" sz="2400" dirty="0"/>
              <a:t>大基本特征：课外活动、时尚、宗教、浪漫和反社会行为。每个词语变量的取值代表对应的词语在高中生的社交网络服务平台发布的消息中出现的频次。</a:t>
            </a:r>
            <a:endParaRPr kumimoji="1" lang="en-US" altLang="zh-CN" sz="2400" dirty="0"/>
          </a:p>
          <a:p>
            <a:pPr>
              <a:lnSpc>
                <a:spcPct val="150000"/>
              </a:lnSpc>
            </a:pPr>
            <a:endParaRPr kumimoji="1" lang="en-US" altLang="zh-CN" sz="2400" dirty="0" smtClean="0"/>
          </a:p>
        </p:txBody>
      </p:sp>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753" y="32888"/>
            <a:ext cx="5207247" cy="6636472"/>
          </a:xfrm>
          <a:prstGeom prst="rect">
            <a:avLst/>
          </a:prstGeom>
        </p:spPr>
      </p:pic>
    </p:spTree>
    <p:extLst>
      <p:ext uri="{BB962C8B-B14F-4D97-AF65-F5344CB8AC3E}">
        <p14:creationId xmlns:p14="http://schemas.microsoft.com/office/powerpoint/2010/main" val="268807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971095"/>
            <a:ext cx="10945216" cy="4979290"/>
          </a:xfrm>
        </p:spPr>
        <p:txBody>
          <a:bodyPr>
            <a:normAutofit/>
          </a:bodyPr>
          <a:lstStyle/>
          <a:p>
            <a:pPr>
              <a:lnSpc>
                <a:spcPct val="150000"/>
              </a:lnSpc>
            </a:pPr>
            <a:r>
              <a:rPr lang="zh-CN" altLang="en-US" sz="2400" dirty="0" smtClean="0"/>
              <a:t>通过</a:t>
            </a:r>
            <a:r>
              <a:rPr lang="en-US" altLang="zh-CN" sz="2400" dirty="0" smtClean="0"/>
              <a:t>“csv”</a:t>
            </a:r>
            <a:r>
              <a:rPr lang="zh-CN" altLang="en-US" sz="2400" dirty="0" smtClean="0"/>
              <a:t>模块</a:t>
            </a:r>
            <a:r>
              <a:rPr lang="zh-CN" altLang="en-US" sz="2400" dirty="0"/>
              <a:t>导入数据集</a:t>
            </a:r>
            <a:r>
              <a:rPr lang="zh-CN" altLang="en-US" sz="2400" dirty="0" smtClean="0"/>
              <a:t>文件</a:t>
            </a:r>
            <a:r>
              <a:rPr lang="zh-CN" altLang="en-US" sz="2400" dirty="0"/>
              <a:t> </a:t>
            </a:r>
            <a:r>
              <a:rPr kumimoji="1" lang="en-US" altLang="zh-CN" sz="2400" dirty="0" err="1" smtClean="0">
                <a:latin typeface="Monaco"/>
              </a:rPr>
              <a:t>teenager_sns.csv</a:t>
            </a:r>
            <a:r>
              <a:rPr lang="zh-CN" altLang="en-US" sz="2400" dirty="0"/>
              <a:t> </a:t>
            </a:r>
            <a:r>
              <a:rPr lang="zh-CN" altLang="en-US" sz="2400" dirty="0" smtClean="0"/>
              <a:t>中</a:t>
            </a:r>
            <a:r>
              <a:rPr lang="zh-CN" altLang="en-US" sz="2400" dirty="0"/>
              <a:t>的</a:t>
            </a:r>
            <a:r>
              <a:rPr lang="zh-CN" altLang="en-US" sz="2400" dirty="0" smtClean="0"/>
              <a:t>数据</a:t>
            </a:r>
            <a:endParaRPr kumimoji="1" lang="en-US" altLang="zh-CN" sz="2400" dirty="0"/>
          </a:p>
        </p:txBody>
      </p:sp>
      <p:sp>
        <p:nvSpPr>
          <p:cNvPr id="9"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4232"/>
          <a:stretch/>
        </p:blipFill>
        <p:spPr>
          <a:xfrm>
            <a:off x="427222" y="1846848"/>
            <a:ext cx="10898203" cy="4167726"/>
          </a:xfrm>
          <a:prstGeom prst="rect">
            <a:avLst/>
          </a:prstGeom>
        </p:spPr>
      </p:pic>
    </p:spTree>
    <p:extLst>
      <p:ext uri="{BB962C8B-B14F-4D97-AF65-F5344CB8AC3E}">
        <p14:creationId xmlns:p14="http://schemas.microsoft.com/office/powerpoint/2010/main" val="215684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模块的执行环境</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7" name="内容占位符 1"/>
          <p:cNvSpPr>
            <a:spLocks noGrp="1"/>
          </p:cNvSpPr>
          <p:nvPr>
            <p:ph idx="1"/>
          </p:nvPr>
        </p:nvSpPr>
        <p:spPr>
          <a:xfrm>
            <a:off x="328028" y="1348360"/>
            <a:ext cx="5659402" cy="4464967"/>
          </a:xfrm>
        </p:spPr>
        <p:txBody>
          <a:bodyPr>
            <a:normAutofit/>
          </a:bodyPr>
          <a:lstStyle/>
          <a:p>
            <a:pPr>
              <a:lnSpc>
                <a:spcPct val="150000"/>
              </a:lnSpc>
            </a:pPr>
            <a:r>
              <a:rPr lang="zh-CN" altLang="en-US" sz="2400" dirty="0"/>
              <a:t>模块的执行环境：模块包含变量、函数、类以及其他的模块（如果导入的话），而函数也有</a:t>
            </a:r>
            <a:r>
              <a:rPr lang="zh-CN" altLang="en-US" sz="2400" dirty="0" smtClean="0"/>
              <a:t>自己</a:t>
            </a:r>
            <a:r>
              <a:rPr lang="zh-CN" altLang="en-US" sz="2400" dirty="0"/>
              <a:t>的本地变量</a:t>
            </a:r>
            <a:endParaRPr lang="en-US" altLang="zh-CN" sz="2400" dirty="0"/>
          </a:p>
        </p:txBody>
      </p:sp>
      <p:sp>
        <p:nvSpPr>
          <p:cNvPr id="49" name="内容占位符 1"/>
          <p:cNvSpPr txBox="1">
            <a:spLocks/>
          </p:cNvSpPr>
          <p:nvPr/>
        </p:nvSpPr>
        <p:spPr>
          <a:xfrm>
            <a:off x="5948793" y="671165"/>
            <a:ext cx="5659402" cy="655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rgbClr val="942124"/>
                </a:solidFill>
              </a:rPr>
              <a:t>模块内的情况及模块的交互</a:t>
            </a:r>
            <a:endParaRPr lang="en-US" altLang="zh-CN" sz="2400" b="1" dirty="0">
              <a:solidFill>
                <a:srgbClr val="942124"/>
              </a:solidFill>
            </a:endParaRPr>
          </a:p>
        </p:txBody>
      </p:sp>
      <p:grpSp>
        <p:nvGrpSpPr>
          <p:cNvPr id="15" name="组 14"/>
          <p:cNvGrpSpPr/>
          <p:nvPr/>
        </p:nvGrpSpPr>
        <p:grpSpPr>
          <a:xfrm>
            <a:off x="6302930" y="998784"/>
            <a:ext cx="5531639" cy="5472608"/>
            <a:chOff x="6179880" y="980728"/>
            <a:chExt cx="5531639" cy="5472608"/>
          </a:xfrm>
        </p:grpSpPr>
        <p:sp>
          <p:nvSpPr>
            <p:cNvPr id="2" name="圆角矩形 1"/>
            <p:cNvSpPr/>
            <p:nvPr/>
          </p:nvSpPr>
          <p:spPr>
            <a:xfrm>
              <a:off x="6179880" y="1556792"/>
              <a:ext cx="2796440" cy="4896544"/>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圆角矩形 29"/>
            <p:cNvSpPr/>
            <p:nvPr/>
          </p:nvSpPr>
          <p:spPr>
            <a:xfrm>
              <a:off x="6647932" y="2132856"/>
              <a:ext cx="1872208" cy="656456"/>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6352272" y="1675996"/>
              <a:ext cx="800219" cy="461665"/>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模块</a:t>
              </a:r>
              <a:endParaRPr kumimoji="1" lang="zh-CN" altLang="en-US" sz="2400" dirty="0">
                <a:solidFill>
                  <a:srgbClr val="942124"/>
                </a:solidFill>
                <a:latin typeface="Microsoft YaHei Light" charset="-122"/>
                <a:ea typeface="Microsoft YaHei Light" charset="-122"/>
                <a:cs typeface="Microsoft YaHei Light" charset="-122"/>
              </a:endParaRPr>
            </a:p>
          </p:txBody>
        </p:sp>
        <p:sp>
          <p:nvSpPr>
            <p:cNvPr id="32" name="文本框 31"/>
            <p:cNvSpPr txBox="1"/>
            <p:nvPr/>
          </p:nvSpPr>
          <p:spPr>
            <a:xfrm>
              <a:off x="6978742" y="2261029"/>
              <a:ext cx="1210588"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全局变量</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3" name="圆角矩形 32"/>
            <p:cNvSpPr/>
            <p:nvPr/>
          </p:nvSpPr>
          <p:spPr>
            <a:xfrm>
              <a:off x="6672732" y="3464570"/>
              <a:ext cx="1872208" cy="656456"/>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6970486" y="3592743"/>
              <a:ext cx="1210588"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局部变量</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5" name="圆角矩形 34"/>
            <p:cNvSpPr/>
            <p:nvPr/>
          </p:nvSpPr>
          <p:spPr>
            <a:xfrm>
              <a:off x="6600056" y="2985243"/>
              <a:ext cx="2028096" cy="1291883"/>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6647931" y="3024852"/>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7" name="圆角矩形 36"/>
            <p:cNvSpPr/>
            <p:nvPr/>
          </p:nvSpPr>
          <p:spPr>
            <a:xfrm>
              <a:off x="6600056" y="4869160"/>
              <a:ext cx="1872208" cy="1154932"/>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6970486" y="4994529"/>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成员</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9" name="圆角矩形 38"/>
            <p:cNvSpPr/>
            <p:nvPr/>
          </p:nvSpPr>
          <p:spPr>
            <a:xfrm>
              <a:off x="6528048" y="4387029"/>
              <a:ext cx="2028096" cy="1850283"/>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文本框 39"/>
            <p:cNvSpPr txBox="1"/>
            <p:nvPr/>
          </p:nvSpPr>
          <p:spPr>
            <a:xfrm>
              <a:off x="6647931" y="4426638"/>
              <a:ext cx="441146"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41" name="圆角矩形 40"/>
            <p:cNvSpPr/>
            <p:nvPr/>
          </p:nvSpPr>
          <p:spPr>
            <a:xfrm>
              <a:off x="6816080" y="5440038"/>
              <a:ext cx="1516598" cy="557303"/>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p:cNvSpPr txBox="1"/>
            <p:nvPr/>
          </p:nvSpPr>
          <p:spPr>
            <a:xfrm>
              <a:off x="7260022" y="5518634"/>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变量</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46" name="圆角矩形 45"/>
            <p:cNvSpPr/>
            <p:nvPr/>
          </p:nvSpPr>
          <p:spPr>
            <a:xfrm>
              <a:off x="9994364" y="980728"/>
              <a:ext cx="1692970" cy="2444234"/>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文本框 46"/>
            <p:cNvSpPr txBox="1"/>
            <p:nvPr/>
          </p:nvSpPr>
          <p:spPr>
            <a:xfrm rot="18776596">
              <a:off x="8890374" y="2352311"/>
              <a:ext cx="1107996" cy="400110"/>
            </a:xfrm>
            <a:prstGeom prst="rect">
              <a:avLst/>
            </a:prstGeom>
            <a:noFill/>
          </p:spPr>
          <p:txBody>
            <a:bodyPr wrap="none" rtlCol="0">
              <a:spAutoFit/>
            </a:bodyPr>
            <a:lstStyle/>
            <a:p>
              <a:r>
                <a:rPr kumimoji="1" lang="en-US" altLang="zh-CN" sz="2000" dirty="0" smtClean="0">
                  <a:solidFill>
                    <a:srgbClr val="942124"/>
                  </a:solidFill>
                  <a:latin typeface="Monaco" charset="0"/>
                  <a:ea typeface="Monaco" charset="0"/>
                  <a:cs typeface="Monaco" charset="0"/>
                </a:rPr>
                <a:t>import</a:t>
              </a:r>
              <a:endParaRPr kumimoji="1" lang="zh-CN" altLang="en-US" sz="2000" dirty="0">
                <a:solidFill>
                  <a:srgbClr val="942124"/>
                </a:solidFill>
                <a:latin typeface="Monaco" charset="0"/>
                <a:ea typeface="Monaco" charset="0"/>
                <a:cs typeface="Monaco" charset="0"/>
              </a:endParaRPr>
            </a:p>
          </p:txBody>
        </p:sp>
        <p:sp>
          <p:nvSpPr>
            <p:cNvPr id="48" name="文本框 47"/>
            <p:cNvSpPr txBox="1"/>
            <p:nvPr/>
          </p:nvSpPr>
          <p:spPr>
            <a:xfrm>
              <a:off x="10047201" y="1202849"/>
              <a:ext cx="1587294" cy="707886"/>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其他模块</a:t>
              </a:r>
              <a:endParaRPr kumimoji="1" lang="en-US" altLang="zh-CN" sz="2400" dirty="0" smtClean="0">
                <a:solidFill>
                  <a:srgbClr val="942124"/>
                </a:solidFill>
                <a:latin typeface="Microsoft YaHei Light" charset="-122"/>
                <a:ea typeface="Microsoft YaHei Light" charset="-122"/>
                <a:cs typeface="Microsoft YaHei Light" charset="-122"/>
              </a:endParaRPr>
            </a:p>
            <a:p>
              <a:r>
                <a:rPr kumimoji="1" lang="zh-CN" altLang="en-US" sz="1600" dirty="0" smtClean="0">
                  <a:solidFill>
                    <a:srgbClr val="942124"/>
                  </a:solidFill>
                  <a:latin typeface="Microsoft YaHei Light" charset="-122"/>
                  <a:ea typeface="Microsoft YaHei Light" charset="-122"/>
                  <a:cs typeface="Microsoft YaHei Light" charset="-122"/>
                </a:rPr>
                <a:t>（</a:t>
              </a:r>
              <a:r>
                <a:rPr kumimoji="1" lang="en-US" altLang="zh-CN" sz="1600" dirty="0" smtClean="0">
                  <a:solidFill>
                    <a:srgbClr val="942124"/>
                  </a:solidFill>
                  <a:latin typeface="Microsoft YaHei Light" charset="-122"/>
                  <a:ea typeface="Microsoft YaHei Light" charset="-122"/>
                  <a:cs typeface="Microsoft YaHei Light" charset="-122"/>
                </a:rPr>
                <a:t>Python</a:t>
              </a:r>
              <a:r>
                <a:rPr kumimoji="1" lang="zh-CN" altLang="en-US" sz="1600" dirty="0" smtClean="0">
                  <a:solidFill>
                    <a:srgbClr val="942124"/>
                  </a:solidFill>
                  <a:latin typeface="Microsoft YaHei Light" charset="-122"/>
                  <a:ea typeface="Microsoft YaHei Light" charset="-122"/>
                  <a:cs typeface="Microsoft YaHei Light" charset="-122"/>
                </a:rPr>
                <a:t>或</a:t>
              </a:r>
              <a:r>
                <a:rPr kumimoji="1" lang="en-US" altLang="zh-CN" sz="1600" dirty="0" smtClean="0">
                  <a:solidFill>
                    <a:srgbClr val="942124"/>
                  </a:solidFill>
                  <a:latin typeface="Microsoft YaHei Light" charset="-122"/>
                  <a:ea typeface="Microsoft YaHei Light" charset="-122"/>
                  <a:cs typeface="Microsoft YaHei Light" charset="-122"/>
                </a:rPr>
                <a:t>C</a:t>
              </a:r>
              <a:r>
                <a:rPr kumimoji="1" lang="zh-CN" altLang="en-US" sz="1600" dirty="0" smtClean="0">
                  <a:solidFill>
                    <a:srgbClr val="942124"/>
                  </a:solidFill>
                  <a:latin typeface="Microsoft YaHei Light" charset="-122"/>
                  <a:ea typeface="Microsoft YaHei Light" charset="-122"/>
                  <a:cs typeface="Microsoft YaHei Light" charset="-122"/>
                </a:rPr>
                <a:t>）</a:t>
              </a:r>
              <a:endParaRPr kumimoji="1" lang="zh-CN" altLang="en-US" sz="1600" dirty="0">
                <a:solidFill>
                  <a:srgbClr val="942124"/>
                </a:solidFill>
                <a:latin typeface="Microsoft YaHei Light" charset="-122"/>
                <a:ea typeface="Microsoft YaHei Light" charset="-122"/>
                <a:cs typeface="Microsoft YaHei Light" charset="-122"/>
              </a:endParaRPr>
            </a:p>
          </p:txBody>
        </p:sp>
        <p:sp>
          <p:nvSpPr>
            <p:cNvPr id="50" name="文本框 49"/>
            <p:cNvSpPr txBox="1"/>
            <p:nvPr/>
          </p:nvSpPr>
          <p:spPr>
            <a:xfrm>
              <a:off x="10492034" y="2203237"/>
              <a:ext cx="697627" cy="1015663"/>
            </a:xfrm>
            <a:prstGeom prst="rect">
              <a:avLst/>
            </a:prstGeom>
            <a:noFill/>
          </p:spPr>
          <p:txBody>
            <a:bodyPr wrap="none" rtlCol="0">
              <a:spAutoFit/>
            </a:bodyPr>
            <a:lstStyle/>
            <a:p>
              <a:pPr algn="ctr"/>
              <a:r>
                <a:rPr kumimoji="1" lang="zh-CN" altLang="en-US" sz="2000" dirty="0" smtClean="0">
                  <a:solidFill>
                    <a:srgbClr val="942124"/>
                  </a:solidFill>
                  <a:latin typeface="Microsoft YaHei Light" charset="-122"/>
                  <a:ea typeface="Microsoft YaHei Light" charset="-122"/>
                  <a:cs typeface="Microsoft YaHei Light" charset="-122"/>
                </a:rPr>
                <a:t>变量</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51" name="圆角矩形 50"/>
            <p:cNvSpPr/>
            <p:nvPr/>
          </p:nvSpPr>
          <p:spPr>
            <a:xfrm>
              <a:off x="10018549" y="3992853"/>
              <a:ext cx="1692970" cy="2444234"/>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文本框 51"/>
            <p:cNvSpPr txBox="1"/>
            <p:nvPr/>
          </p:nvSpPr>
          <p:spPr>
            <a:xfrm>
              <a:off x="10071386" y="4214974"/>
              <a:ext cx="1587294" cy="707886"/>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其他模块</a:t>
              </a:r>
              <a:endParaRPr kumimoji="1" lang="en-US" altLang="zh-CN" sz="2400" dirty="0" smtClean="0">
                <a:solidFill>
                  <a:srgbClr val="942124"/>
                </a:solidFill>
                <a:latin typeface="Microsoft YaHei Light" charset="-122"/>
                <a:ea typeface="Microsoft YaHei Light" charset="-122"/>
                <a:cs typeface="Microsoft YaHei Light" charset="-122"/>
              </a:endParaRPr>
            </a:p>
            <a:p>
              <a:r>
                <a:rPr kumimoji="1" lang="zh-CN" altLang="en-US" sz="1600" dirty="0" smtClean="0">
                  <a:solidFill>
                    <a:srgbClr val="942124"/>
                  </a:solidFill>
                  <a:latin typeface="Microsoft YaHei Light" charset="-122"/>
                  <a:ea typeface="Microsoft YaHei Light" charset="-122"/>
                  <a:cs typeface="Microsoft YaHei Light" charset="-122"/>
                </a:rPr>
                <a:t>（</a:t>
              </a:r>
              <a:r>
                <a:rPr kumimoji="1" lang="en-US" altLang="zh-CN" sz="1600" dirty="0" smtClean="0">
                  <a:solidFill>
                    <a:srgbClr val="942124"/>
                  </a:solidFill>
                  <a:latin typeface="Microsoft YaHei Light" charset="-122"/>
                  <a:ea typeface="Microsoft YaHei Light" charset="-122"/>
                  <a:cs typeface="Microsoft YaHei Light" charset="-122"/>
                </a:rPr>
                <a:t>Python</a:t>
              </a:r>
              <a:r>
                <a:rPr kumimoji="1" lang="zh-CN" altLang="en-US" sz="1600" dirty="0" smtClean="0">
                  <a:solidFill>
                    <a:srgbClr val="942124"/>
                  </a:solidFill>
                  <a:latin typeface="Microsoft YaHei Light" charset="-122"/>
                  <a:ea typeface="Microsoft YaHei Light" charset="-122"/>
                  <a:cs typeface="Microsoft YaHei Light" charset="-122"/>
                </a:rPr>
                <a:t>或</a:t>
              </a:r>
              <a:r>
                <a:rPr kumimoji="1" lang="en-US" altLang="zh-CN" sz="1600" dirty="0" smtClean="0">
                  <a:solidFill>
                    <a:srgbClr val="942124"/>
                  </a:solidFill>
                  <a:latin typeface="Microsoft YaHei Light" charset="-122"/>
                  <a:ea typeface="Microsoft YaHei Light" charset="-122"/>
                  <a:cs typeface="Microsoft YaHei Light" charset="-122"/>
                </a:rPr>
                <a:t>C</a:t>
              </a:r>
              <a:r>
                <a:rPr kumimoji="1" lang="zh-CN" altLang="en-US" sz="1600" dirty="0" smtClean="0">
                  <a:solidFill>
                    <a:srgbClr val="942124"/>
                  </a:solidFill>
                  <a:latin typeface="Microsoft YaHei Light" charset="-122"/>
                  <a:ea typeface="Microsoft YaHei Light" charset="-122"/>
                  <a:cs typeface="Microsoft YaHei Light" charset="-122"/>
                </a:rPr>
                <a:t>）</a:t>
              </a:r>
              <a:endParaRPr kumimoji="1" lang="zh-CN" altLang="en-US" sz="1600" dirty="0">
                <a:solidFill>
                  <a:srgbClr val="942124"/>
                </a:solidFill>
                <a:latin typeface="Microsoft YaHei Light" charset="-122"/>
                <a:ea typeface="Microsoft YaHei Light" charset="-122"/>
                <a:cs typeface="Microsoft YaHei Light" charset="-122"/>
              </a:endParaRPr>
            </a:p>
          </p:txBody>
        </p:sp>
        <p:sp>
          <p:nvSpPr>
            <p:cNvPr id="53" name="文本框 52"/>
            <p:cNvSpPr txBox="1"/>
            <p:nvPr/>
          </p:nvSpPr>
          <p:spPr>
            <a:xfrm>
              <a:off x="10516219" y="5215362"/>
              <a:ext cx="697627" cy="1015663"/>
            </a:xfrm>
            <a:prstGeom prst="rect">
              <a:avLst/>
            </a:prstGeom>
            <a:noFill/>
          </p:spPr>
          <p:txBody>
            <a:bodyPr wrap="none" rtlCol="0">
              <a:spAutoFit/>
            </a:bodyPr>
            <a:lstStyle/>
            <a:p>
              <a:pPr algn="ctr"/>
              <a:r>
                <a:rPr kumimoji="1" lang="zh-CN" altLang="en-US" sz="2000" dirty="0" smtClean="0">
                  <a:solidFill>
                    <a:srgbClr val="942124"/>
                  </a:solidFill>
                  <a:latin typeface="Microsoft YaHei Light" charset="-122"/>
                  <a:ea typeface="Microsoft YaHei Light" charset="-122"/>
                  <a:cs typeface="Microsoft YaHei Light" charset="-122"/>
                </a:rPr>
                <a:t>变量</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cxnSp>
          <p:nvCxnSpPr>
            <p:cNvPr id="10" name="直线连接符 9"/>
            <p:cNvCxnSpPr>
              <a:endCxn id="51" idx="1"/>
            </p:cNvCxnSpPr>
            <p:nvPr/>
          </p:nvCxnSpPr>
          <p:spPr>
            <a:xfrm>
              <a:off x="8990662" y="4387029"/>
              <a:ext cx="1027887" cy="827941"/>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rot="2258656">
              <a:off x="8978018" y="4325836"/>
              <a:ext cx="1107996" cy="400110"/>
            </a:xfrm>
            <a:prstGeom prst="rect">
              <a:avLst/>
            </a:prstGeom>
            <a:noFill/>
          </p:spPr>
          <p:txBody>
            <a:bodyPr wrap="none" rtlCol="0">
              <a:spAutoFit/>
            </a:bodyPr>
            <a:lstStyle/>
            <a:p>
              <a:r>
                <a:rPr kumimoji="1" lang="en-US" altLang="zh-CN" sz="2000" dirty="0" smtClean="0">
                  <a:solidFill>
                    <a:srgbClr val="942124"/>
                  </a:solidFill>
                  <a:latin typeface="Monaco" charset="0"/>
                  <a:ea typeface="Monaco" charset="0"/>
                  <a:cs typeface="Monaco" charset="0"/>
                </a:rPr>
                <a:t>import</a:t>
              </a:r>
              <a:endParaRPr kumimoji="1" lang="zh-CN" altLang="en-US" sz="2000" dirty="0">
                <a:solidFill>
                  <a:srgbClr val="942124"/>
                </a:solidFill>
                <a:latin typeface="Monaco" charset="0"/>
                <a:ea typeface="Monaco" charset="0"/>
                <a:cs typeface="Monaco" charset="0"/>
              </a:endParaRPr>
            </a:p>
          </p:txBody>
        </p:sp>
        <p:sp>
          <p:nvSpPr>
            <p:cNvPr id="82" name="文本框 81"/>
            <p:cNvSpPr txBox="1"/>
            <p:nvPr/>
          </p:nvSpPr>
          <p:spPr>
            <a:xfrm>
              <a:off x="9757036" y="3584244"/>
              <a:ext cx="1107996" cy="400110"/>
            </a:xfrm>
            <a:prstGeom prst="rect">
              <a:avLst/>
            </a:prstGeom>
            <a:noFill/>
          </p:spPr>
          <p:txBody>
            <a:bodyPr wrap="none" rtlCol="0">
              <a:spAutoFit/>
            </a:bodyPr>
            <a:lstStyle/>
            <a:p>
              <a:r>
                <a:rPr kumimoji="1" lang="en-US" altLang="zh-CN" sz="2000" dirty="0" smtClean="0">
                  <a:solidFill>
                    <a:srgbClr val="942124"/>
                  </a:solidFill>
                  <a:latin typeface="Monaco" charset="0"/>
                  <a:ea typeface="Monaco" charset="0"/>
                  <a:cs typeface="Monaco" charset="0"/>
                </a:rPr>
                <a:t>import</a:t>
              </a:r>
              <a:endParaRPr kumimoji="1" lang="zh-CN" altLang="en-US" sz="2000" dirty="0">
                <a:solidFill>
                  <a:srgbClr val="942124"/>
                </a:solidFill>
                <a:latin typeface="Monaco" charset="0"/>
                <a:ea typeface="Monaco" charset="0"/>
                <a:cs typeface="Monaco" charset="0"/>
              </a:endParaRPr>
            </a:p>
          </p:txBody>
        </p:sp>
        <p:cxnSp>
          <p:nvCxnSpPr>
            <p:cNvPr id="83" name="直线连接符 82"/>
            <p:cNvCxnSpPr>
              <a:endCxn id="51" idx="0"/>
            </p:cNvCxnSpPr>
            <p:nvPr/>
          </p:nvCxnSpPr>
          <p:spPr>
            <a:xfrm>
              <a:off x="10855189" y="3419789"/>
              <a:ext cx="0" cy="573064"/>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a:endCxn id="46" idx="1"/>
            </p:cNvCxnSpPr>
            <p:nvPr/>
          </p:nvCxnSpPr>
          <p:spPr>
            <a:xfrm flipV="1">
              <a:off x="8983491" y="2202845"/>
              <a:ext cx="1010873" cy="1128364"/>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281462" y="3136644"/>
            <a:ext cx="6096000" cy="2862322"/>
          </a:xfrm>
          <a:prstGeom prst="rect">
            <a:avLst/>
          </a:prstGeom>
        </p:spPr>
        <p:txBody>
          <a:bodyPr>
            <a:spAutoFit/>
          </a:bodyPr>
          <a:lstStyle/>
          <a:p>
            <a:r>
              <a:rPr lang="zh-CN" altLang="en-US" dirty="0"/>
              <a:t>　　模块（</a:t>
            </a:r>
            <a:r>
              <a:rPr lang="en-US" altLang="zh-CN" dirty="0"/>
              <a:t>module</a:t>
            </a:r>
            <a:r>
              <a:rPr lang="zh-CN" altLang="en-US" dirty="0"/>
              <a:t>）：其实就是一个</a:t>
            </a:r>
            <a:r>
              <a:rPr lang="en-US" altLang="zh-CN" dirty="0" err="1"/>
              <a:t>py</a:t>
            </a:r>
            <a:r>
              <a:rPr lang="zh-CN" altLang="en-US" dirty="0"/>
              <a:t>文件，里面定义了各种变量，函数，类。</a:t>
            </a:r>
          </a:p>
          <a:p>
            <a:endParaRPr lang="zh-CN" altLang="en-US" dirty="0"/>
          </a:p>
          <a:p>
            <a:r>
              <a:rPr lang="zh-CN" altLang="en-US" dirty="0"/>
              <a:t>　　</a:t>
            </a:r>
            <a:r>
              <a:rPr lang="zh-CN" altLang="en-US" dirty="0" smtClean="0"/>
              <a:t>内</a:t>
            </a:r>
            <a:r>
              <a:rPr lang="zh-CN" altLang="en-US" dirty="0"/>
              <a:t>建模</a:t>
            </a:r>
            <a:r>
              <a:rPr lang="zh-CN" altLang="en-US" dirty="0" smtClean="0"/>
              <a:t>块：（</a:t>
            </a:r>
            <a:r>
              <a:rPr lang="zh-CN" altLang="en-US" dirty="0"/>
              <a:t>可以用过</a:t>
            </a:r>
            <a:r>
              <a:rPr lang="en-US" altLang="zh-CN" dirty="0" err="1"/>
              <a:t>dir</a:t>
            </a:r>
            <a:r>
              <a:rPr lang="en-US" altLang="zh-CN" dirty="0"/>
              <a:t>(__</a:t>
            </a:r>
            <a:r>
              <a:rPr lang="en-US" altLang="zh-CN" dirty="0" err="1"/>
              <a:t>builtins</a:t>
            </a:r>
            <a:r>
              <a:rPr lang="en-US" altLang="zh-CN" dirty="0"/>
              <a:t>__)</a:t>
            </a:r>
            <a:r>
              <a:rPr lang="zh-CN" altLang="en-US" dirty="0"/>
              <a:t>查看有哪些内建函数</a:t>
            </a:r>
            <a:r>
              <a:rPr lang="zh-CN" altLang="en-US" dirty="0" smtClean="0"/>
              <a:t>）</a:t>
            </a:r>
            <a:endParaRPr lang="en-US" altLang="zh-CN" dirty="0" smtClean="0"/>
          </a:p>
          <a:p>
            <a:r>
              <a:rPr lang="en-US" altLang="zh-CN" dirty="0" smtClean="0"/>
              <a:t>       </a:t>
            </a:r>
            <a:r>
              <a:rPr lang="zh-CN" altLang="en-US" dirty="0" smtClean="0"/>
              <a:t>非</a:t>
            </a:r>
            <a:r>
              <a:rPr lang="zh-CN" altLang="en-US" dirty="0"/>
              <a:t>内建模</a:t>
            </a:r>
            <a:r>
              <a:rPr lang="zh-CN" altLang="en-US" dirty="0" smtClean="0"/>
              <a:t>块：需要</a:t>
            </a:r>
            <a:r>
              <a:rPr lang="zh-CN" altLang="en-US" dirty="0"/>
              <a:t>用</a:t>
            </a:r>
            <a:r>
              <a:rPr lang="en-US" altLang="zh-CN" dirty="0"/>
              <a:t>import</a:t>
            </a:r>
            <a:r>
              <a:rPr lang="zh-CN" altLang="en-US" dirty="0"/>
              <a:t>导入。非内建模块经常需要按照第三方库，一般第三方模块在</a:t>
            </a:r>
            <a:r>
              <a:rPr lang="en-US" altLang="zh-CN" dirty="0"/>
              <a:t>"</a:t>
            </a:r>
            <a:r>
              <a:rPr lang="zh-CN" altLang="en-US" dirty="0"/>
              <a:t>安装路径</a:t>
            </a:r>
            <a:r>
              <a:rPr lang="en-US" altLang="zh-CN" dirty="0"/>
              <a:t>\Python\Python35\Lib\site-packages"</a:t>
            </a:r>
            <a:r>
              <a:rPr lang="zh-CN" altLang="en-US" dirty="0"/>
              <a:t>目录下。</a:t>
            </a:r>
          </a:p>
          <a:p>
            <a:endParaRPr lang="zh-CN" altLang="en-US" dirty="0"/>
          </a:p>
          <a:p>
            <a:r>
              <a:rPr lang="zh-CN" altLang="en-US" dirty="0"/>
              <a:t>　　</a:t>
            </a:r>
          </a:p>
        </p:txBody>
      </p:sp>
    </p:spTree>
    <p:extLst>
      <p:ext uri="{BB962C8B-B14F-4D97-AF65-F5344CB8AC3E}">
        <p14:creationId xmlns:p14="http://schemas.microsoft.com/office/powerpoint/2010/main" val="4185739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1427588"/>
            <a:ext cx="10945216" cy="5184576"/>
          </a:xfrm>
        </p:spPr>
        <p:txBody>
          <a:bodyPr>
            <a:noAutofit/>
          </a:bodyPr>
          <a:lstStyle/>
          <a:p>
            <a:pPr>
              <a:lnSpc>
                <a:spcPct val="150000"/>
              </a:lnSpc>
            </a:pPr>
            <a:r>
              <a:rPr lang="zh-CN" altLang="en-US" sz="2400" dirty="0"/>
              <a:t>读完数据后，我们得到一个二维</a:t>
            </a:r>
            <a:r>
              <a:rPr lang="zh-CN" altLang="en-US" sz="2400" dirty="0" smtClean="0"/>
              <a:t>列表</a:t>
            </a:r>
            <a:r>
              <a:rPr lang="en-US" altLang="zh-CN" sz="2400" dirty="0" smtClean="0"/>
              <a:t>"</a:t>
            </a:r>
            <a:r>
              <a:rPr kumimoji="1" lang="en-US" altLang="zh-CN" sz="2400" dirty="0" err="1">
                <a:latin typeface="Monaco"/>
              </a:rPr>
              <a:t>teenager_sns</a:t>
            </a:r>
            <a:r>
              <a:rPr lang="en-US" altLang="zh-CN" sz="2400" dirty="0" smtClean="0"/>
              <a:t>"</a:t>
            </a:r>
            <a:r>
              <a:rPr lang="zh-CN" altLang="en-US" sz="2400" dirty="0" smtClean="0"/>
              <a:t>，</a:t>
            </a:r>
            <a:r>
              <a:rPr lang="zh-CN" altLang="en-US" sz="2400" dirty="0"/>
              <a:t>列表中的一个元素为文件中的一行，第一个元素为变量名列表，之后的一个元素对应着一个样本。我们以第一个元素和第二个元素为例</a:t>
            </a:r>
            <a:r>
              <a:rPr lang="zh-CN" altLang="en-US" sz="2400" dirty="0" smtClean="0"/>
              <a:t>：</a:t>
            </a:r>
            <a:endParaRPr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r>
              <a:rPr kumimoji="1" lang="zh-CN" altLang="en-US" sz="2400" dirty="0"/>
              <a:t>我们发现所有的变量值都为字符型，所以在后面的分析中需要对数据进行类型转换</a:t>
            </a:r>
            <a:r>
              <a:rPr kumimoji="1" lang="zh-CN" altLang="en-US" sz="2400" dirty="0" smtClean="0"/>
              <a:t>。在</a:t>
            </a:r>
            <a:r>
              <a:rPr kumimoji="1" lang="zh-CN" altLang="en-US" sz="2400" dirty="0"/>
              <a:t>导入数据之后，我们首先要做的事情就是初探我们的数据</a:t>
            </a:r>
            <a:r>
              <a:rPr kumimoji="1" lang="zh-CN" altLang="en-US" sz="2400" dirty="0" smtClean="0"/>
              <a:t>。</a:t>
            </a:r>
            <a:endParaRPr kumimoji="1" lang="zh-CN" altLang="en-US" sz="2400" dirty="0"/>
          </a:p>
        </p:txBody>
      </p:sp>
      <p:sp>
        <p:nvSpPr>
          <p:cNvPr id="9"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a:latin typeface="Monaco"/>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41158"/>
          <a:stretch/>
        </p:blipFill>
        <p:spPr>
          <a:xfrm>
            <a:off x="520287" y="3140968"/>
            <a:ext cx="8532901" cy="1872208"/>
          </a:xfrm>
          <a:prstGeom prst="rect">
            <a:avLst/>
          </a:prstGeom>
        </p:spPr>
      </p:pic>
    </p:spTree>
    <p:extLst>
      <p:ext uri="{BB962C8B-B14F-4D97-AF65-F5344CB8AC3E}">
        <p14:creationId xmlns:p14="http://schemas.microsoft.com/office/powerpoint/2010/main" val="4046299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0" y="2132856"/>
            <a:ext cx="12014200" cy="2184400"/>
          </a:xfrm>
          <a:prstGeom prst="rect">
            <a:avLst/>
          </a:prstGeom>
        </p:spPr>
      </p:pic>
    </p:spTree>
    <p:extLst>
      <p:ext uri="{BB962C8B-B14F-4D97-AF65-F5344CB8AC3E}">
        <p14:creationId xmlns:p14="http://schemas.microsoft.com/office/powerpoint/2010/main" val="4193052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360860"/>
            <a:ext cx="11205526"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接下来，我们来分析一下数据集中</a:t>
            </a:r>
            <a:r>
              <a:rPr kumimoji="1" lang="zh-CN" altLang="en-US" sz="2400" dirty="0" smtClean="0"/>
              <a:t>的</a:t>
            </a:r>
            <a:r>
              <a:rPr kumimoji="1" lang="zh-CN" altLang="en-US" sz="2400" dirty="0"/>
              <a:t> </a:t>
            </a:r>
            <a:r>
              <a:rPr kumimoji="1" lang="en-US" altLang="zh-CN" sz="2400" dirty="0" smtClean="0">
                <a:latin typeface="Monaco" charset="0"/>
                <a:ea typeface="Monaco" charset="0"/>
                <a:cs typeface="Monaco" charset="0"/>
              </a:rPr>
              <a:t>age</a:t>
            </a:r>
            <a:r>
              <a:rPr kumimoji="1" lang="zh-CN" altLang="en-US" sz="2400" dirty="0" smtClean="0"/>
              <a:t> 变量</a:t>
            </a:r>
            <a:r>
              <a:rPr kumimoji="1" lang="zh-CN" altLang="en-US" sz="2400" dirty="0"/>
              <a:t>，看看美国高中毕业生的年龄特征。为了得到完整</a:t>
            </a:r>
            <a:r>
              <a:rPr kumimoji="1" lang="zh-CN" altLang="en-US" sz="2400" dirty="0" smtClean="0"/>
              <a:t>的</a:t>
            </a:r>
            <a:r>
              <a:rPr kumimoji="1" lang="zh-CN" altLang="en-US" sz="2400" dirty="0"/>
              <a:t> </a:t>
            </a:r>
            <a:r>
              <a:rPr kumimoji="1" lang="en-US" altLang="zh-CN" sz="2600" dirty="0" smtClean="0">
                <a:latin typeface="Monaco"/>
              </a:rPr>
              <a:t>age</a:t>
            </a:r>
            <a:r>
              <a:rPr kumimoji="1" lang="zh-CN" altLang="en-US" sz="2400" dirty="0" smtClean="0"/>
              <a:t> 列表</a:t>
            </a:r>
            <a:r>
              <a:rPr kumimoji="1" lang="zh-CN" altLang="en-US" sz="2400" dirty="0"/>
              <a:t>，我们使用了以下方式</a:t>
            </a:r>
            <a:r>
              <a:rPr kumimoji="1" lang="zh-CN" altLang="en-US" sz="2400" dirty="0" smtClean="0"/>
              <a:t>：</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23154"/>
          <a:stretch/>
        </p:blipFill>
        <p:spPr>
          <a:xfrm>
            <a:off x="651114" y="2829170"/>
            <a:ext cx="11374326" cy="2560517"/>
          </a:xfrm>
          <a:prstGeom prst="rect">
            <a:avLst/>
          </a:prstGeom>
        </p:spPr>
      </p:pic>
    </p:spTree>
    <p:extLst>
      <p:ext uri="{BB962C8B-B14F-4D97-AF65-F5344CB8AC3E}">
        <p14:creationId xmlns:p14="http://schemas.microsoft.com/office/powerpoint/2010/main" val="3850217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02465" y="1700808"/>
            <a:ext cx="11133518"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我们先来看看缺失值的占比</a:t>
            </a:r>
            <a:r>
              <a:rPr kumimoji="1" lang="zh-CN" altLang="en-US" sz="2400" dirty="0" smtClean="0"/>
              <a:t>情况</a:t>
            </a:r>
            <a:endParaRPr kumimoji="1" lang="zh-CN" altLang="en-US" sz="24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22009"/>
          <a:stretch/>
        </p:blipFill>
        <p:spPr>
          <a:xfrm>
            <a:off x="893540" y="2831336"/>
            <a:ext cx="12159783" cy="2829912"/>
          </a:xfrm>
          <a:prstGeom prst="rect">
            <a:avLst/>
          </a:prstGeom>
        </p:spPr>
      </p:pic>
    </p:spTree>
    <p:extLst>
      <p:ext uri="{BB962C8B-B14F-4D97-AF65-F5344CB8AC3E}">
        <p14:creationId xmlns:p14="http://schemas.microsoft.com/office/powerpoint/2010/main" val="1825509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892301"/>
            <a:ext cx="11133518"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计算得到的缺失值占比为</a:t>
            </a:r>
            <a:r>
              <a:rPr kumimoji="1" lang="en-US" altLang="zh-CN" sz="2400" dirty="0"/>
              <a:t>0.1602</a:t>
            </a:r>
            <a:r>
              <a:rPr kumimoji="1" lang="zh-CN" altLang="en-US" sz="2400" dirty="0"/>
              <a:t>，也就是说，大约每</a:t>
            </a:r>
            <a:r>
              <a:rPr kumimoji="1" lang="en-US" altLang="zh-CN" sz="2400" dirty="0"/>
              <a:t>5</a:t>
            </a:r>
            <a:r>
              <a:rPr kumimoji="1" lang="zh-CN" altLang="en-US" sz="2400" dirty="0"/>
              <a:t>个样本里就有一个样本有缺失值，这样的占比还是比较大的，所以我们不能直接删除存在缺失值的样本，直接删除会影响数据的客观性和结果的准确性。</a:t>
            </a:r>
          </a:p>
          <a:p>
            <a:pPr>
              <a:lnSpc>
                <a:spcPct val="150000"/>
              </a:lnSpc>
            </a:pPr>
            <a:endParaRPr kumimoji="1" lang="zh-CN" altLang="en-US" sz="2400" dirty="0"/>
          </a:p>
          <a:p>
            <a:pPr>
              <a:lnSpc>
                <a:spcPct val="150000"/>
              </a:lnSpc>
            </a:pPr>
            <a:r>
              <a:rPr kumimoji="1" lang="zh-CN" altLang="en-US" sz="2400" dirty="0"/>
              <a:t>一种非常合理的方式是使用均值对缺失值进行填补</a:t>
            </a:r>
            <a:r>
              <a:rPr kumimoji="1" lang="zh-CN" altLang="en-US" sz="2400" dirty="0" smtClean="0"/>
              <a:t>。</a:t>
            </a:r>
            <a:endParaRPr kumimoji="1" lang="zh-CN" altLang="en-US" sz="2400" dirty="0"/>
          </a:p>
        </p:txBody>
      </p:sp>
    </p:spTree>
    <p:extLst>
      <p:ext uri="{BB962C8B-B14F-4D97-AF65-F5344CB8AC3E}">
        <p14:creationId xmlns:p14="http://schemas.microsoft.com/office/powerpoint/2010/main" val="2050369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628800"/>
            <a:ext cx="11133518"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下面，我们对数据集中的毕业生年龄进行分析，我们使用</a:t>
            </a:r>
            <a:r>
              <a:rPr kumimoji="1" lang="en-US" altLang="zh-CN" sz="2400" dirty="0"/>
              <a:t>Python</a:t>
            </a:r>
            <a:r>
              <a:rPr kumimoji="1" lang="zh-CN" altLang="en-US" sz="2400" dirty="0"/>
              <a:t>内置</a:t>
            </a:r>
            <a:r>
              <a:rPr kumimoji="1" lang="zh-CN" altLang="en-US" sz="2400" dirty="0" smtClean="0"/>
              <a:t>的</a:t>
            </a:r>
            <a:r>
              <a:rPr kumimoji="1" lang="zh-CN" altLang="en-US" sz="2400" dirty="0"/>
              <a:t> </a:t>
            </a:r>
            <a:r>
              <a:rPr kumimoji="1" lang="en-US" altLang="zh-CN" sz="2600" dirty="0" smtClean="0">
                <a:latin typeface="Monaco"/>
              </a:rPr>
              <a:t>max()</a:t>
            </a:r>
            <a:r>
              <a:rPr kumimoji="1" lang="zh-CN" altLang="en-US" sz="2600" dirty="0" smtClean="0">
                <a:latin typeface="Monaco"/>
              </a:rPr>
              <a:t> </a:t>
            </a:r>
            <a:r>
              <a:rPr kumimoji="1" lang="zh-CN" altLang="en-US" sz="2400" dirty="0" smtClean="0"/>
              <a:t>和</a:t>
            </a:r>
            <a:r>
              <a:rPr kumimoji="1" lang="zh-CN" altLang="en-US" sz="2400" dirty="0"/>
              <a:t> </a:t>
            </a:r>
            <a:r>
              <a:rPr kumimoji="1" lang="zh-CN" altLang="en-US" sz="2400" dirty="0" smtClean="0"/>
              <a:t> </a:t>
            </a:r>
            <a:r>
              <a:rPr kumimoji="1" lang="en-US" altLang="zh-CN" sz="2600" dirty="0" smtClean="0">
                <a:latin typeface="Monaco"/>
              </a:rPr>
              <a:t>min</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函数得到</a:t>
            </a:r>
            <a:r>
              <a:rPr kumimoji="1" lang="zh-CN" altLang="en-US" sz="2400" dirty="0"/>
              <a:t> </a:t>
            </a:r>
            <a:r>
              <a:rPr kumimoji="1" lang="en-US" altLang="zh-CN" sz="2600" dirty="0" err="1" smtClean="0">
                <a:latin typeface="Monaco"/>
              </a:rPr>
              <a:t>age_without_missing</a:t>
            </a:r>
            <a:r>
              <a:rPr kumimoji="1" lang="zh-CN" altLang="en-US" sz="2400" dirty="0"/>
              <a:t> </a:t>
            </a:r>
            <a:r>
              <a:rPr kumimoji="1" lang="zh-CN" altLang="en-US" sz="2400" dirty="0" smtClean="0"/>
              <a:t>中</a:t>
            </a:r>
            <a:r>
              <a:rPr kumimoji="1" lang="zh-CN" altLang="en-US" sz="2400" dirty="0"/>
              <a:t>的最大值和最小值</a:t>
            </a:r>
            <a:r>
              <a:rPr kumimoji="1" lang="zh-CN" altLang="en-US" sz="2400" dirty="0" smtClean="0"/>
              <a:t>：</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a:p>
          <a:p>
            <a:pPr>
              <a:lnSpc>
                <a:spcPct val="150000"/>
              </a:lnSpc>
            </a:pPr>
            <a:r>
              <a:rPr kumimoji="1" lang="zh-CN" altLang="en-US" sz="2400" dirty="0" smtClean="0"/>
              <a:t>这种</a:t>
            </a:r>
            <a:r>
              <a:rPr kumimoji="1" lang="zh-CN" altLang="en-US" sz="2400" dirty="0"/>
              <a:t>偏离变量实际范围的值称为异常值。我们将</a:t>
            </a:r>
            <a:r>
              <a:rPr kumimoji="1" lang="zh-CN" altLang="en-US" sz="2400" dirty="0" smtClean="0"/>
              <a:t>在类的部分对</a:t>
            </a:r>
            <a:r>
              <a:rPr kumimoji="1" lang="zh-CN" altLang="en-US" sz="2400" dirty="0"/>
              <a:t>异常值进行检测和处理。</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35118"/>
          <a:stretch/>
        </p:blipFill>
        <p:spPr>
          <a:xfrm>
            <a:off x="625344" y="2924944"/>
            <a:ext cx="11087760" cy="2160240"/>
          </a:xfrm>
          <a:prstGeom prst="rect">
            <a:avLst/>
          </a:prstGeom>
        </p:spPr>
      </p:pic>
    </p:spTree>
    <p:extLst>
      <p:ext uri="{BB962C8B-B14F-4D97-AF65-F5344CB8AC3E}">
        <p14:creationId xmlns:p14="http://schemas.microsoft.com/office/powerpoint/2010/main" val="214280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10"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利用</a:t>
            </a:r>
            <a:r>
              <a:rPr lang="en-US" altLang="zh-CN" sz="3200" b="1" dirty="0" smtClean="0">
                <a:solidFill>
                  <a:srgbClr val="942124"/>
                </a:solidFill>
                <a:latin typeface="Monaco" charset="0"/>
                <a:ea typeface="Monaco" charset="0"/>
                <a:cs typeface="Monaco" charset="0"/>
              </a:rPr>
              <a:t>pandas</a:t>
            </a:r>
            <a:r>
              <a:rPr lang="zh-CN" altLang="en-US" sz="3200" b="1" dirty="0" smtClean="0">
                <a:solidFill>
                  <a:srgbClr val="942124"/>
                </a:solidFill>
                <a:latin typeface="Microsoft YaHei Light" charset="-122"/>
                <a:ea typeface="Microsoft YaHei Light" charset="-122"/>
                <a:cs typeface="Microsoft YaHei Light" charset="-122"/>
              </a:rPr>
              <a:t>导入数据</a:t>
            </a:r>
            <a:endParaRPr lang="en-US" altLang="zh-CN" sz="3200" b="1" dirty="0" smtClean="0">
              <a:solidFill>
                <a:srgbClr val="942124"/>
              </a:solidFill>
              <a:latin typeface="Microsoft YaHei Light" charset="-122"/>
              <a:ea typeface="Microsoft YaHei Light" charset="-122"/>
              <a:cs typeface="Microsoft YaHei Light" charset="-122"/>
            </a:endParaRPr>
          </a:p>
        </p:txBody>
      </p:sp>
      <p:sp>
        <p:nvSpPr>
          <p:cNvPr id="5" name="内容占位符 4"/>
          <p:cNvSpPr>
            <a:spLocks noGrp="1"/>
          </p:cNvSpPr>
          <p:nvPr>
            <p:ph idx="1"/>
          </p:nvPr>
        </p:nvSpPr>
        <p:spPr>
          <a:xfrm>
            <a:off x="838200" y="1628800"/>
            <a:ext cx="10515600" cy="1440160"/>
          </a:xfrm>
        </p:spPr>
        <p:txBody>
          <a:bodyPr>
            <a:normAutofit/>
          </a:bodyPr>
          <a:lstStyle/>
          <a:p>
            <a:r>
              <a:rPr kumimoji="1" lang="zh-CN" altLang="en-US" sz="2400" dirty="0" smtClean="0"/>
              <a:t>利用</a:t>
            </a:r>
            <a:r>
              <a:rPr kumimoji="1" lang="en-US" altLang="zh-CN" sz="2400" dirty="0" smtClean="0">
                <a:latin typeface="Monaco" charset="0"/>
                <a:ea typeface="Monaco" charset="0"/>
                <a:cs typeface="Monaco" charset="0"/>
              </a:rPr>
              <a:t>pandas</a:t>
            </a:r>
            <a:r>
              <a:rPr kumimoji="1" lang="zh-CN" altLang="en-US" sz="2400" dirty="0" smtClean="0"/>
              <a:t>将数据存入一个</a:t>
            </a:r>
            <a:r>
              <a:rPr kumimoji="1" lang="en-US" altLang="zh-CN" sz="2400" dirty="0" err="1" smtClean="0">
                <a:latin typeface="Monaco" charset="0"/>
                <a:ea typeface="Monaco" charset="0"/>
                <a:cs typeface="Monaco" charset="0"/>
              </a:rPr>
              <a:t>DataFrame</a:t>
            </a:r>
            <a:r>
              <a:rPr kumimoji="1" lang="zh-CN" altLang="en-US" sz="2400" dirty="0" smtClean="0"/>
              <a:t>数据结构中</a:t>
            </a:r>
            <a:endParaRPr kumimoji="1" lang="zh-CN" altLang="en-US" sz="24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580" y="2312140"/>
            <a:ext cx="7416800" cy="4038600"/>
          </a:xfrm>
          <a:prstGeom prst="rect">
            <a:avLst/>
          </a:prstGeom>
        </p:spPr>
      </p:pic>
    </p:spTree>
    <p:extLst>
      <p:ext uri="{BB962C8B-B14F-4D97-AF65-F5344CB8AC3E}">
        <p14:creationId xmlns:p14="http://schemas.microsoft.com/office/powerpoint/2010/main" val="429566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953786" y="1232704"/>
            <a:ext cx="10515600" cy="5625295"/>
          </a:xfrm>
        </p:spPr>
        <p:txBody>
          <a:bodyPr>
            <a:normAutofit/>
          </a:bodyPr>
          <a:lstStyle/>
          <a:p>
            <a:r>
              <a:rPr kumimoji="1" lang="zh-CN" altLang="en-US" sz="2400" dirty="0" smtClean="0"/>
              <a:t>得到了一</a:t>
            </a:r>
            <a:r>
              <a:rPr kumimoji="1" lang="zh-CN" altLang="en-US" sz="2400" dirty="0"/>
              <a:t>个</a:t>
            </a:r>
            <a:r>
              <a:rPr kumimoji="1" lang="en-US" altLang="zh-CN" sz="2400" dirty="0">
                <a:latin typeface="Monaco"/>
              </a:rPr>
              <a:t>pandas</a:t>
            </a:r>
            <a:r>
              <a:rPr kumimoji="1" lang="zh-CN" altLang="en-US" sz="2400" dirty="0"/>
              <a:t>内置的</a:t>
            </a:r>
            <a:r>
              <a:rPr kumimoji="1" lang="en-US" altLang="zh-CN" sz="2400" dirty="0" err="1">
                <a:latin typeface="Monaco"/>
              </a:rPr>
              <a:t>DataFrame</a:t>
            </a:r>
            <a:r>
              <a:rPr kumimoji="1" lang="zh-CN" altLang="en-US" sz="2400" dirty="0"/>
              <a:t>类的</a:t>
            </a:r>
            <a:r>
              <a:rPr kumimoji="1" lang="zh-CN" altLang="en-US" sz="2400" dirty="0" smtClean="0"/>
              <a:t>实例</a:t>
            </a:r>
            <a:endParaRPr kumimoji="1" lang="en-US" altLang="zh-CN" sz="2400" dirty="0" smtClean="0"/>
          </a:p>
          <a:p>
            <a:endParaRPr kumimoji="1" lang="en-US" altLang="zh-CN" sz="2400" dirty="0"/>
          </a:p>
          <a:p>
            <a:endParaRPr kumimoji="1" lang="en-US" altLang="zh-CN" sz="2400" dirty="0" smtClean="0"/>
          </a:p>
          <a:p>
            <a:endParaRPr kumimoji="1" lang="en-US" altLang="zh-CN" sz="2400" dirty="0"/>
          </a:p>
          <a:p>
            <a:r>
              <a:rPr kumimoji="1" lang="zh-CN" altLang="en-US" sz="2400" dirty="0" smtClean="0"/>
              <a:t>提取</a:t>
            </a:r>
            <a:r>
              <a:rPr kumimoji="1" lang="en-US" altLang="zh-CN" sz="2400" dirty="0" smtClean="0">
                <a:latin typeface="Monaco" charset="0"/>
                <a:ea typeface="Monaco" charset="0"/>
                <a:cs typeface="Monaco" charset="0"/>
              </a:rPr>
              <a:t>age</a:t>
            </a:r>
            <a:r>
              <a:rPr kumimoji="1" lang="zh-CN" altLang="en-US" sz="2400" dirty="0" smtClean="0"/>
              <a:t>列，并得到其描述统计信息</a:t>
            </a:r>
            <a:endParaRPr kumimoji="1" lang="en-US" altLang="zh-CN" sz="2400" dirty="0" smtClean="0"/>
          </a:p>
          <a:p>
            <a:endParaRPr kumimoji="1" lang="en-US" altLang="zh-CN" sz="2400" dirty="0"/>
          </a:p>
          <a:p>
            <a:endParaRPr kumimoji="1" lang="en-US" altLang="zh-CN" sz="2400" dirty="0" smtClean="0"/>
          </a:p>
          <a:p>
            <a:endParaRPr kumimoji="1" lang="zh-CN" altLang="en-US" sz="2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033" y="1842116"/>
            <a:ext cx="9289033" cy="940057"/>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032" y="3702486"/>
            <a:ext cx="8669391" cy="2621672"/>
          </a:xfrm>
          <a:prstGeom prst="rect">
            <a:avLst/>
          </a:prstGeom>
        </p:spPr>
      </p:pic>
    </p:spTree>
    <p:extLst>
      <p:ext uri="{BB962C8B-B14F-4D97-AF65-F5344CB8AC3E}">
        <p14:creationId xmlns:p14="http://schemas.microsoft.com/office/powerpoint/2010/main" val="1992011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953786" y="1232704"/>
            <a:ext cx="10515600" cy="5625295"/>
          </a:xfrm>
        </p:spPr>
        <p:txBody>
          <a:bodyPr>
            <a:normAutofit/>
          </a:bodyPr>
          <a:lstStyle/>
          <a:p>
            <a:r>
              <a:rPr kumimoji="1" lang="zh-CN" altLang="en-US" sz="2400" dirty="0" smtClean="0"/>
              <a:t>使用</a:t>
            </a:r>
            <a:r>
              <a:rPr kumimoji="1" lang="en-US" altLang="zh-CN" sz="2400" dirty="0" smtClean="0">
                <a:latin typeface="Monaco" charset="0"/>
                <a:ea typeface="Monaco" charset="0"/>
                <a:cs typeface="Monaco" charset="0"/>
              </a:rPr>
              <a:t>pandas</a:t>
            </a:r>
            <a:r>
              <a:rPr kumimoji="1" lang="zh-CN" altLang="en-US" sz="2400" dirty="0" smtClean="0"/>
              <a:t>内置的</a:t>
            </a:r>
            <a:r>
              <a:rPr kumimoji="1" lang="en-US" altLang="zh-CN" sz="2400" dirty="0" smtClean="0">
                <a:latin typeface="Monaco" charset="0"/>
                <a:ea typeface="Monaco" charset="0"/>
                <a:cs typeface="Monaco" charset="0"/>
              </a:rPr>
              <a:t>mean()</a:t>
            </a:r>
            <a:r>
              <a:rPr kumimoji="1" lang="zh-CN" altLang="en-US" sz="2400" dirty="0" smtClean="0">
                <a:latin typeface="Microsoft YaHei Light" charset="-122"/>
                <a:ea typeface="Microsoft YaHei Light" charset="-122"/>
                <a:cs typeface="Microsoft YaHei Light" charset="-122"/>
              </a:rPr>
              <a:t>和</a:t>
            </a:r>
            <a:r>
              <a:rPr kumimoji="1" lang="en-US" altLang="zh-CN" sz="2400" dirty="0" err="1" smtClean="0">
                <a:latin typeface="Monaco" charset="0"/>
                <a:ea typeface="Monaco" charset="0"/>
                <a:cs typeface="Monaco" charset="0"/>
              </a:rPr>
              <a:t>fillna</a:t>
            </a:r>
            <a:r>
              <a:rPr kumimoji="1" lang="en-US" altLang="zh-CN" sz="2400" dirty="0" smtClean="0">
                <a:latin typeface="Monaco" charset="0"/>
                <a:ea typeface="Monaco" charset="0"/>
                <a:cs typeface="Monaco" charset="0"/>
              </a:rPr>
              <a:t>()</a:t>
            </a:r>
            <a:r>
              <a:rPr kumimoji="1" lang="zh-CN" altLang="en-US" sz="2400" dirty="0" smtClean="0">
                <a:latin typeface="Microsoft YaHei Light" charset="-122"/>
                <a:ea typeface="Microsoft YaHei Light" charset="-122"/>
                <a:cs typeface="Microsoft YaHei Light" charset="-122"/>
              </a:rPr>
              <a:t>方法进行缺失值填补</a:t>
            </a:r>
            <a:endParaRPr kumimoji="1" lang="en-US" altLang="zh-CN" sz="2400" dirty="0"/>
          </a:p>
          <a:p>
            <a:endParaRPr kumimoji="1" lang="en-US" altLang="zh-CN" sz="2400" dirty="0" smtClean="0"/>
          </a:p>
          <a:p>
            <a:endParaRPr kumimoji="1" lang="zh-CN" altLang="en-US" sz="2400" dirty="0"/>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923"/>
          <a:stretch/>
        </p:blipFill>
        <p:spPr>
          <a:xfrm>
            <a:off x="1415480" y="1988840"/>
            <a:ext cx="8206746" cy="3672408"/>
          </a:xfrm>
          <a:prstGeom prst="rect">
            <a:avLst/>
          </a:prstGeom>
        </p:spPr>
      </p:pic>
    </p:spTree>
    <p:extLst>
      <p:ext uri="{BB962C8B-B14F-4D97-AF65-F5344CB8AC3E}">
        <p14:creationId xmlns:p14="http://schemas.microsoft.com/office/powerpoint/2010/main" val="2940787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953786" y="1232704"/>
            <a:ext cx="10515600" cy="5625295"/>
          </a:xfrm>
        </p:spPr>
        <p:txBody>
          <a:bodyPr>
            <a:normAutofit/>
          </a:bodyPr>
          <a:lstStyle/>
          <a:p>
            <a:r>
              <a:rPr kumimoji="1" lang="zh-CN" altLang="en-US" sz="2400" dirty="0" smtClean="0"/>
              <a:t>使用</a:t>
            </a:r>
            <a:r>
              <a:rPr kumimoji="1" lang="en-US" altLang="zh-CN" sz="2400" dirty="0" smtClean="0">
                <a:latin typeface="Monaco" charset="0"/>
                <a:ea typeface="Monaco" charset="0"/>
                <a:cs typeface="Monaco" charset="0"/>
              </a:rPr>
              <a:t>pandas</a:t>
            </a:r>
            <a:r>
              <a:rPr kumimoji="1" lang="zh-CN" altLang="en-US" sz="2400" dirty="0" smtClean="0"/>
              <a:t>内置的</a:t>
            </a:r>
            <a:r>
              <a:rPr kumimoji="1" lang="en-US" altLang="zh-CN" sz="2400" dirty="0" err="1" smtClean="0">
                <a:latin typeface="Monaco" charset="0"/>
                <a:ea typeface="Monaco" charset="0"/>
                <a:cs typeface="Monaco" charset="0"/>
              </a:rPr>
              <a:t>hist</a:t>
            </a:r>
            <a:r>
              <a:rPr kumimoji="1" lang="en-US" altLang="zh-CN" sz="2400" dirty="0" smtClean="0">
                <a:latin typeface="Monaco" charset="0"/>
                <a:ea typeface="Monaco" charset="0"/>
                <a:cs typeface="Monaco" charset="0"/>
              </a:rPr>
              <a:t>()</a:t>
            </a:r>
            <a:r>
              <a:rPr kumimoji="1" lang="zh-CN" altLang="en-US" sz="2400" dirty="0" smtClean="0">
                <a:latin typeface="Microsoft YaHei Light" charset="-122"/>
                <a:ea typeface="Microsoft YaHei Light" charset="-122"/>
                <a:cs typeface="Microsoft YaHei Light" charset="-122"/>
              </a:rPr>
              <a:t> 方法画出缺失值填补后的年龄分布图</a:t>
            </a:r>
            <a:endParaRPr kumimoji="1" lang="en-US" altLang="zh-CN" sz="2400" dirty="0"/>
          </a:p>
          <a:p>
            <a:endParaRPr kumimoji="1" lang="en-US" altLang="zh-CN" sz="2400" dirty="0" smtClean="0"/>
          </a:p>
          <a:p>
            <a:endParaRPr kumimoji="1" lang="zh-CN" altLang="en-US" sz="2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4" y="1916832"/>
            <a:ext cx="8208912" cy="4104456"/>
          </a:xfrm>
          <a:prstGeom prst="rect">
            <a:avLst/>
          </a:prstGeom>
        </p:spPr>
      </p:pic>
    </p:spTree>
    <p:extLst>
      <p:ext uri="{BB962C8B-B14F-4D97-AF65-F5344CB8AC3E}">
        <p14:creationId xmlns:p14="http://schemas.microsoft.com/office/powerpoint/2010/main" val="871044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模块的作用</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54" name="组 53"/>
          <p:cNvGrpSpPr/>
          <p:nvPr/>
        </p:nvGrpSpPr>
        <p:grpSpPr>
          <a:xfrm>
            <a:off x="6394240" y="970313"/>
            <a:ext cx="5032784" cy="5502708"/>
            <a:chOff x="4682518" y="1326192"/>
            <a:chExt cx="5032784" cy="5502708"/>
          </a:xfrm>
        </p:grpSpPr>
        <p:sp>
          <p:nvSpPr>
            <p:cNvPr id="55" name="圆角矩形 54"/>
            <p:cNvSpPr/>
            <p:nvPr/>
          </p:nvSpPr>
          <p:spPr>
            <a:xfrm>
              <a:off x="4682518" y="1326192"/>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pyproject</a:t>
              </a:r>
              <a:endParaRPr kumimoji="1" lang="zh-CN" altLang="en-US" sz="2000" dirty="0">
                <a:latin typeface="Monaco" charset="0"/>
                <a:ea typeface="Monaco" charset="0"/>
                <a:cs typeface="Monaco" charset="0"/>
              </a:endParaRPr>
            </a:p>
          </p:txBody>
        </p:sp>
        <p:cxnSp>
          <p:nvCxnSpPr>
            <p:cNvPr id="56" name="直线连接符 55"/>
            <p:cNvCxnSpPr/>
            <p:nvPr/>
          </p:nvCxnSpPr>
          <p:spPr>
            <a:xfrm flipH="1">
              <a:off x="5518892" y="1916832"/>
              <a:ext cx="0" cy="3591921"/>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5518892" y="2343703"/>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611946" y="2143648"/>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cxnSp>
          <p:nvCxnSpPr>
            <p:cNvPr id="59" name="直线连接符 58"/>
            <p:cNvCxnSpPr/>
            <p:nvPr/>
          </p:nvCxnSpPr>
          <p:spPr>
            <a:xfrm>
              <a:off x="5518892" y="2780928"/>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6611946" y="2580873"/>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module0.py</a:t>
              </a:r>
              <a:endParaRPr kumimoji="1" lang="zh-CN" altLang="en-US" sz="2000" dirty="0">
                <a:latin typeface="Monaco" charset="0"/>
                <a:ea typeface="Monaco" charset="0"/>
                <a:cs typeface="Monaco" charset="0"/>
              </a:endParaRPr>
            </a:p>
          </p:txBody>
        </p:sp>
        <p:cxnSp>
          <p:nvCxnSpPr>
            <p:cNvPr id="61" name="直线连接符 60"/>
            <p:cNvCxnSpPr/>
            <p:nvPr/>
          </p:nvCxnSpPr>
          <p:spPr>
            <a:xfrm>
              <a:off x="5518892" y="3355499"/>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5991992" y="3064834"/>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Package_a</a:t>
              </a:r>
              <a:endParaRPr kumimoji="1" lang="zh-CN" altLang="en-US" sz="2000" dirty="0">
                <a:latin typeface="Monaco" charset="0"/>
                <a:ea typeface="Monaco" charset="0"/>
                <a:cs typeface="Monaco" charset="0"/>
              </a:endParaRPr>
            </a:p>
          </p:txBody>
        </p:sp>
        <p:cxnSp>
          <p:nvCxnSpPr>
            <p:cNvPr id="63" name="直线连接符 62"/>
            <p:cNvCxnSpPr/>
            <p:nvPr/>
          </p:nvCxnSpPr>
          <p:spPr>
            <a:xfrm>
              <a:off x="6883279" y="3646164"/>
              <a:ext cx="0" cy="1238965"/>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nvCxnSpPr>
          <p:spPr>
            <a:xfrm>
              <a:off x="6883279" y="398876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7837865" y="3788710"/>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66" name="文本框 65"/>
            <p:cNvSpPr txBox="1"/>
            <p:nvPr/>
          </p:nvSpPr>
          <p:spPr>
            <a:xfrm>
              <a:off x="7914808" y="4284846"/>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module1.py</a:t>
              </a:r>
              <a:endParaRPr kumimoji="1" lang="zh-CN" altLang="en-US" sz="2000" dirty="0">
                <a:latin typeface="Monaco" charset="0"/>
                <a:ea typeface="Monaco" charset="0"/>
                <a:cs typeface="Monaco" charset="0"/>
              </a:endParaRPr>
            </a:p>
          </p:txBody>
        </p:sp>
        <p:cxnSp>
          <p:nvCxnSpPr>
            <p:cNvPr id="67" name="直线连接符 66"/>
            <p:cNvCxnSpPr/>
            <p:nvPr/>
          </p:nvCxnSpPr>
          <p:spPr>
            <a:xfrm>
              <a:off x="6891665" y="4484901"/>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68" name="直线连接符 67"/>
            <p:cNvCxnSpPr/>
            <p:nvPr/>
          </p:nvCxnSpPr>
          <p:spPr>
            <a:xfrm>
              <a:off x="6891665" y="488512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7914808" y="4685074"/>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module2.py</a:t>
              </a:r>
              <a:endParaRPr kumimoji="1" lang="zh-CN" altLang="en-US" sz="2000" dirty="0">
                <a:latin typeface="Monaco" charset="0"/>
                <a:ea typeface="Monaco" charset="0"/>
                <a:cs typeface="Monaco" charset="0"/>
              </a:endParaRPr>
            </a:p>
          </p:txBody>
        </p:sp>
        <p:sp>
          <p:nvSpPr>
            <p:cNvPr id="70" name="圆角矩形 69"/>
            <p:cNvSpPr/>
            <p:nvPr/>
          </p:nvSpPr>
          <p:spPr>
            <a:xfrm>
              <a:off x="5991992" y="5208778"/>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Package_b</a:t>
              </a:r>
              <a:endParaRPr kumimoji="1" lang="zh-CN" altLang="en-US" sz="2000" dirty="0">
                <a:latin typeface="Monaco" charset="0"/>
                <a:ea typeface="Monaco" charset="0"/>
                <a:cs typeface="Monaco" charset="0"/>
              </a:endParaRPr>
            </a:p>
          </p:txBody>
        </p:sp>
        <p:cxnSp>
          <p:nvCxnSpPr>
            <p:cNvPr id="71" name="直线连接符 70"/>
            <p:cNvCxnSpPr/>
            <p:nvPr/>
          </p:nvCxnSpPr>
          <p:spPr>
            <a:xfrm>
              <a:off x="6883279" y="5790108"/>
              <a:ext cx="0" cy="838737"/>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p:nvPr/>
          </p:nvCxnSpPr>
          <p:spPr>
            <a:xfrm>
              <a:off x="6883279" y="613270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7837865" y="5932654"/>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74" name="文本框 73"/>
            <p:cNvSpPr txBox="1"/>
            <p:nvPr/>
          </p:nvSpPr>
          <p:spPr>
            <a:xfrm>
              <a:off x="7914808" y="6428790"/>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module3.py</a:t>
              </a:r>
              <a:endParaRPr kumimoji="1" lang="zh-CN" altLang="en-US" sz="2000" dirty="0">
                <a:latin typeface="Monaco" charset="0"/>
                <a:ea typeface="Monaco" charset="0"/>
                <a:cs typeface="Monaco" charset="0"/>
              </a:endParaRPr>
            </a:p>
          </p:txBody>
        </p:sp>
        <p:cxnSp>
          <p:nvCxnSpPr>
            <p:cNvPr id="75" name="直线连接符 74"/>
            <p:cNvCxnSpPr/>
            <p:nvPr/>
          </p:nvCxnSpPr>
          <p:spPr>
            <a:xfrm>
              <a:off x="6891665" y="662884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76" name="直线连接符 75"/>
            <p:cNvCxnSpPr/>
            <p:nvPr/>
          </p:nvCxnSpPr>
          <p:spPr>
            <a:xfrm>
              <a:off x="5518892" y="5499443"/>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grpSp>
      <p:sp>
        <p:nvSpPr>
          <p:cNvPr id="77" name="内容占位符 1"/>
          <p:cNvSpPr>
            <a:spLocks noGrp="1"/>
          </p:cNvSpPr>
          <p:nvPr>
            <p:ph idx="1"/>
          </p:nvPr>
        </p:nvSpPr>
        <p:spPr>
          <a:xfrm>
            <a:off x="374957" y="1336619"/>
            <a:ext cx="6029650" cy="4992644"/>
          </a:xfrm>
        </p:spPr>
        <p:txBody>
          <a:bodyPr>
            <a:normAutofit/>
          </a:bodyPr>
          <a:lstStyle/>
          <a:p>
            <a:pPr>
              <a:lnSpc>
                <a:spcPct val="150000"/>
              </a:lnSpc>
            </a:pPr>
            <a:r>
              <a:rPr lang="zh-CN" altLang="en-US" sz="2400" dirty="0" smtClean="0"/>
              <a:t>模块是</a:t>
            </a:r>
            <a:r>
              <a:rPr lang="en-US" altLang="zh-CN" sz="2400" dirty="0" smtClean="0"/>
              <a:t>Python</a:t>
            </a:r>
            <a:r>
              <a:rPr lang="zh-CN" altLang="en-US" sz="2400" dirty="0" smtClean="0"/>
              <a:t>中的最高级别组织单元，它将</a:t>
            </a:r>
            <a:r>
              <a:rPr lang="zh-CN" altLang="en-US" sz="2400" dirty="0"/>
              <a:t>程序代码和数据封装起来以便</a:t>
            </a:r>
            <a:r>
              <a:rPr lang="zh-CN" altLang="en-US" sz="2400" dirty="0" smtClean="0"/>
              <a:t>重用</a:t>
            </a:r>
            <a:endParaRPr lang="en-US" altLang="zh-CN" sz="2400" dirty="0" smtClean="0"/>
          </a:p>
          <a:p>
            <a:r>
              <a:rPr lang="zh-CN" altLang="en-US" sz="2400" dirty="0"/>
              <a:t>模块的三个角色</a:t>
            </a:r>
            <a:r>
              <a:rPr lang="zh-CN" altLang="en-US" sz="2400" dirty="0" smtClean="0"/>
              <a:t>：</a:t>
            </a:r>
            <a:endParaRPr lang="en-US" altLang="zh-CN" sz="2400" dirty="0"/>
          </a:p>
          <a:p>
            <a:pPr marL="914400" lvl="1" indent="-457200">
              <a:lnSpc>
                <a:spcPct val="150000"/>
              </a:lnSpc>
              <a:buFont typeface="+mj-lt"/>
              <a:buAutoNum type="arabicPeriod"/>
            </a:pPr>
            <a:r>
              <a:rPr lang="zh-CN" altLang="en-US" sz="2000" dirty="0" smtClean="0"/>
              <a:t>代码重用</a:t>
            </a:r>
            <a:endParaRPr lang="en-US" altLang="zh-CN" sz="2000" dirty="0"/>
          </a:p>
          <a:p>
            <a:pPr marL="914400" lvl="1" indent="-457200">
              <a:lnSpc>
                <a:spcPct val="150000"/>
              </a:lnSpc>
              <a:buFont typeface="+mj-lt"/>
              <a:buAutoNum type="arabicPeriod"/>
            </a:pPr>
            <a:r>
              <a:rPr lang="zh-CN" altLang="en-US" sz="2000" dirty="0" smtClean="0"/>
              <a:t>系统命名</a:t>
            </a:r>
            <a:r>
              <a:rPr lang="zh-CN" altLang="en-US" sz="2000" dirty="0"/>
              <a:t>空间的划分（模块可理解为变量名的封装，即模块就是命名空间</a:t>
            </a:r>
            <a:r>
              <a:rPr lang="zh-CN" altLang="en-US" sz="2000" dirty="0" smtClean="0"/>
              <a:t>）</a:t>
            </a:r>
            <a:endParaRPr lang="en-US" altLang="zh-CN" sz="2000" dirty="0" smtClean="0"/>
          </a:p>
          <a:p>
            <a:pPr marL="914400" lvl="1" indent="-457200">
              <a:lnSpc>
                <a:spcPct val="150000"/>
              </a:lnSpc>
              <a:buFont typeface="+mj-lt"/>
              <a:buAutoNum type="arabicPeriod"/>
            </a:pPr>
            <a:r>
              <a:rPr lang="zh-CN" altLang="en-US" sz="2000" dirty="0" smtClean="0"/>
              <a:t>实现</a:t>
            </a:r>
            <a:r>
              <a:rPr lang="zh-CN" altLang="en-US" sz="2000" dirty="0"/>
              <a:t>共享服务和</a:t>
            </a:r>
            <a:r>
              <a:rPr lang="zh-CN" altLang="en-US" sz="2000" dirty="0" smtClean="0"/>
              <a:t>数据</a:t>
            </a:r>
            <a:endParaRPr lang="en-US" altLang="zh-CN" sz="2400" dirty="0" smtClean="0"/>
          </a:p>
        </p:txBody>
      </p:sp>
      <p:sp>
        <p:nvSpPr>
          <p:cNvPr id="29" name="内容占位符 1"/>
          <p:cNvSpPr txBox="1">
            <a:spLocks/>
          </p:cNvSpPr>
          <p:nvPr/>
        </p:nvSpPr>
        <p:spPr>
          <a:xfrm>
            <a:off x="8339209" y="810495"/>
            <a:ext cx="5033447" cy="1652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rgbClr val="942124"/>
                </a:solidFill>
              </a:rPr>
              <a:t>一个简单的</a:t>
            </a:r>
            <a:r>
              <a:rPr lang="en-US" altLang="zh-CN" sz="2400" b="1" dirty="0" smtClean="0">
                <a:solidFill>
                  <a:srgbClr val="942124"/>
                </a:solidFill>
              </a:rPr>
              <a:t>Python</a:t>
            </a:r>
            <a:r>
              <a:rPr lang="zh-CN" altLang="en-US" sz="2400" b="1" dirty="0" smtClean="0">
                <a:solidFill>
                  <a:srgbClr val="942124"/>
                </a:solidFill>
              </a:rPr>
              <a:t>项目</a:t>
            </a:r>
            <a:endParaRPr lang="en-US" altLang="zh-CN" sz="2000" b="1" dirty="0" smtClean="0">
              <a:solidFill>
                <a:srgbClr val="942124"/>
              </a:solidFill>
            </a:endParaRPr>
          </a:p>
        </p:txBody>
      </p:sp>
      <p:sp>
        <p:nvSpPr>
          <p:cNvPr id="2" name="矩形 1"/>
          <p:cNvSpPr/>
          <p:nvPr/>
        </p:nvSpPr>
        <p:spPr>
          <a:xfrm>
            <a:off x="576186" y="5130499"/>
            <a:ext cx="6096000" cy="646331"/>
          </a:xfrm>
          <a:prstGeom prst="rect">
            <a:avLst/>
          </a:prstGeom>
        </p:spPr>
        <p:txBody>
          <a:bodyPr>
            <a:spAutoFit/>
          </a:bodyPr>
          <a:lstStyle/>
          <a:p>
            <a:r>
              <a:rPr lang="zh-CN" altLang="en-US" dirty="0"/>
              <a:t>包（</a:t>
            </a:r>
            <a:r>
              <a:rPr lang="en-US" altLang="zh-CN" dirty="0"/>
              <a:t>package</a:t>
            </a:r>
            <a:r>
              <a:rPr lang="zh-CN" altLang="en-US" dirty="0"/>
              <a:t>）：一个有层次结构的文件目录，里面包含了模块和一些子包，要求包中必须带有一个</a:t>
            </a:r>
            <a:r>
              <a:rPr lang="en-US" altLang="zh-CN" dirty="0"/>
              <a:t>__init__.py</a:t>
            </a:r>
            <a:r>
              <a:rPr lang="zh-CN" altLang="en-US" dirty="0"/>
              <a:t>文件。</a:t>
            </a:r>
            <a:endParaRPr lang="zh-CN" altLang="en-US" dirty="0"/>
          </a:p>
        </p:txBody>
      </p:sp>
    </p:spTree>
    <p:extLst>
      <p:ext uri="{BB962C8B-B14F-4D97-AF65-F5344CB8AC3E}">
        <p14:creationId xmlns:p14="http://schemas.microsoft.com/office/powerpoint/2010/main" val="2063859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10"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利用 </a:t>
            </a:r>
            <a:r>
              <a:rPr lang="en-US" altLang="zh-CN" sz="3200" b="1" dirty="0" err="1" smtClean="0">
                <a:solidFill>
                  <a:srgbClr val="942124"/>
                </a:solidFill>
                <a:latin typeface="Monaco" charset="0"/>
                <a:ea typeface="Monaco" charset="0"/>
                <a:cs typeface="Monaco" charset="0"/>
              </a:rPr>
              <a:t>matplotlib</a:t>
            </a:r>
            <a:r>
              <a:rPr lang="zh-CN" altLang="en-US" sz="3200" b="1" dirty="0" smtClean="0">
                <a:solidFill>
                  <a:srgbClr val="942124"/>
                </a:solidFill>
                <a:latin typeface="Monaco" charset="0"/>
                <a:ea typeface="Monaco" charset="0"/>
                <a:cs typeface="Monaco" charset="0"/>
              </a:rPr>
              <a:t> </a:t>
            </a:r>
            <a:r>
              <a:rPr lang="zh-CN" altLang="en-US" sz="3200" b="1" dirty="0" smtClean="0">
                <a:solidFill>
                  <a:srgbClr val="942124"/>
                </a:solidFill>
                <a:latin typeface="Microsoft YaHei Light" charset="-122"/>
                <a:ea typeface="Microsoft YaHei Light" charset="-122"/>
                <a:cs typeface="Microsoft YaHei Light" charset="-122"/>
              </a:rPr>
              <a:t>画出年龄的分布图</a:t>
            </a:r>
            <a:endParaRPr lang="en-US" altLang="zh-CN" sz="3200" b="1" dirty="0" smtClean="0">
              <a:solidFill>
                <a:srgbClr val="942124"/>
              </a:solidFill>
              <a:latin typeface="Microsoft YaHei Light" charset="-122"/>
              <a:ea typeface="Microsoft YaHei Light" charset="-122"/>
              <a:cs typeface="Microsoft YaHei Light"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69231"/>
          <a:stretch/>
        </p:blipFill>
        <p:spPr>
          <a:xfrm>
            <a:off x="636658" y="1502020"/>
            <a:ext cx="7454900" cy="1965572"/>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52059" r="33352"/>
          <a:stretch/>
        </p:blipFill>
        <p:spPr>
          <a:xfrm>
            <a:off x="651114" y="3467592"/>
            <a:ext cx="4968552" cy="3062512"/>
          </a:xfrm>
          <a:prstGeom prst="rect">
            <a:avLst/>
          </a:prstGeom>
        </p:spPr>
      </p:pic>
      <p:sp>
        <p:nvSpPr>
          <p:cNvPr id="5" name="矩形 4"/>
          <p:cNvSpPr/>
          <p:nvPr/>
        </p:nvSpPr>
        <p:spPr>
          <a:xfrm>
            <a:off x="4007768" y="5661248"/>
            <a:ext cx="864096" cy="868856"/>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内容占位符 1"/>
          <p:cNvSpPr txBox="1">
            <a:spLocks/>
          </p:cNvSpPr>
          <p:nvPr/>
        </p:nvSpPr>
        <p:spPr>
          <a:xfrm>
            <a:off x="5989509" y="4174741"/>
            <a:ext cx="5973622" cy="2973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结合 </a:t>
            </a:r>
            <a:r>
              <a:rPr kumimoji="1" lang="en-US" altLang="zh-CN" sz="2400" dirty="0" smtClean="0"/>
              <a:t>pandas</a:t>
            </a:r>
            <a:r>
              <a:rPr kumimoji="1" lang="zh-CN" altLang="en-US" sz="2400" dirty="0" smtClean="0"/>
              <a:t> 和 </a:t>
            </a:r>
            <a:r>
              <a:rPr kumimoji="1" lang="en-US" altLang="zh-CN" sz="2400" dirty="0" err="1" smtClean="0"/>
              <a:t>numpy</a:t>
            </a:r>
            <a:r>
              <a:rPr kumimoji="1" lang="zh-CN" altLang="en-US" sz="2400" dirty="0" smtClean="0"/>
              <a:t> 进行绘图</a:t>
            </a:r>
            <a:endParaRPr kumimoji="1" lang="en-US" altLang="zh-CN" sz="2400" dirty="0" smtClean="0"/>
          </a:p>
          <a:p>
            <a:pPr>
              <a:lnSpc>
                <a:spcPct val="150000"/>
              </a:lnSpc>
            </a:pPr>
            <a:r>
              <a:rPr kumimoji="1" lang="zh-CN" altLang="en-US" sz="2400" dirty="0" smtClean="0"/>
              <a:t>绘制分布图有利于观察出异常情况</a:t>
            </a:r>
            <a:endParaRPr kumimoji="1" lang="zh-CN" altLang="en-US" sz="2400" dirty="0"/>
          </a:p>
        </p:txBody>
      </p:sp>
    </p:spTree>
    <p:extLst>
      <p:ext uri="{BB962C8B-B14F-4D97-AF65-F5344CB8AC3E}">
        <p14:creationId xmlns:p14="http://schemas.microsoft.com/office/powerpoint/2010/main" val="1375431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2888976"/>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2816531"/>
            <a:ext cx="326243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数据分析领域常用的包</a:t>
            </a:r>
            <a:endParaRPr lang="zh-CN" altLang="en-US" sz="2400" dirty="0">
              <a:latin typeface="微软雅黑 Light" panose="020B0502040204020203" pitchFamily="34" charset="-122"/>
              <a:ea typeface="微软雅黑 Light" panose="020B0502040204020203" pitchFamily="34" charset="-122"/>
            </a:endParaRPr>
          </a:p>
        </p:txBody>
      </p:sp>
      <p:sp>
        <p:nvSpPr>
          <p:cNvPr id="295" name="Freeform 37"/>
          <p:cNvSpPr>
            <a:spLocks noChangeArrowheads="1"/>
          </p:cNvSpPr>
          <p:nvPr/>
        </p:nvSpPr>
        <p:spPr bwMode="auto">
          <a:xfrm>
            <a:off x="1631504" y="353355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03" name="Freeform 37"/>
          <p:cNvSpPr>
            <a:spLocks noChangeArrowheads="1"/>
          </p:cNvSpPr>
          <p:nvPr/>
        </p:nvSpPr>
        <p:spPr bwMode="auto">
          <a:xfrm>
            <a:off x="1631504" y="4257128"/>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07" name="Freeform 37"/>
          <p:cNvSpPr>
            <a:spLocks noChangeArrowheads="1"/>
          </p:cNvSpPr>
          <p:nvPr/>
        </p:nvSpPr>
        <p:spPr bwMode="auto">
          <a:xfrm>
            <a:off x="1631504" y="217207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103239"/>
            <a:ext cx="2100255"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什么是模块？</a:t>
            </a:r>
            <a:endParaRPr lang="zh-CN" altLang="en-US" sz="2400" dirty="0">
              <a:latin typeface="微软雅黑 Light" panose="020B0502040204020203" pitchFamily="34" charset="-122"/>
              <a:ea typeface="微软雅黑 Light" panose="020B0502040204020203" pitchFamily="34" charset="-122"/>
            </a:endParaRPr>
          </a:p>
        </p:txBody>
      </p:sp>
      <p:sp>
        <p:nvSpPr>
          <p:cNvPr id="16" name="TextBox 15"/>
          <p:cNvSpPr txBox="1"/>
          <p:nvPr/>
        </p:nvSpPr>
        <p:spPr>
          <a:xfrm>
            <a:off x="2135560" y="3464719"/>
            <a:ext cx="3877985"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搜索路径管理，模块的导入</a:t>
            </a:r>
            <a:endParaRPr lang="zh-CN" altLang="en-US" sz="2400" dirty="0">
              <a:latin typeface="微软雅黑 Light" panose="020B0502040204020203" pitchFamily="34" charset="-122"/>
              <a:ea typeface="微软雅黑 Light" panose="020B0502040204020203" pitchFamily="34" charset="-122"/>
            </a:endParaRPr>
          </a:p>
        </p:txBody>
      </p:sp>
      <p:sp>
        <p:nvSpPr>
          <p:cNvPr id="18" name="矩形 1"/>
          <p:cNvSpPr/>
          <p:nvPr/>
        </p:nvSpPr>
        <p:spPr>
          <a:xfrm>
            <a:off x="2135560" y="4188295"/>
            <a:ext cx="5046574" cy="461665"/>
          </a:xfrm>
          <a:prstGeom prst="rect">
            <a:avLst/>
          </a:prstGeom>
        </p:spPr>
        <p:txBody>
          <a:bodyPr wrap="none">
            <a:spAutoFit/>
          </a:bodyPr>
          <a:lstStyle/>
          <a:p>
            <a:r>
              <a:rPr lang="zh-CN" altLang="en-US" sz="2400" dirty="0" smtClean="0">
                <a:latin typeface="微软雅黑 Light" panose="020B0502040204020203" pitchFamily="34" charset="-122"/>
                <a:ea typeface="微软雅黑 Light" panose="020B0502040204020203" pitchFamily="34" charset="-122"/>
              </a:rPr>
              <a:t>利用</a:t>
            </a:r>
            <a:r>
              <a:rPr lang="en-US" altLang="zh-CN" sz="2400" dirty="0" smtClean="0">
                <a:latin typeface="Monaco" charset="0"/>
                <a:ea typeface="Monaco" charset="0"/>
                <a:cs typeface="Monaco" charset="0"/>
              </a:rPr>
              <a:t>csv</a:t>
            </a:r>
            <a:r>
              <a:rPr lang="zh-CN" altLang="en-US" sz="2400" dirty="0" smtClean="0">
                <a:latin typeface="微软雅黑 Light" panose="020B0502040204020203" pitchFamily="34" charset="-122"/>
                <a:ea typeface="微软雅黑 Light" panose="020B0502040204020203" pitchFamily="34" charset="-122"/>
              </a:rPr>
              <a:t>模块导入数据、缺失值处理</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Freeform 37"/>
          <p:cNvSpPr>
            <a:spLocks noChangeArrowheads="1"/>
          </p:cNvSpPr>
          <p:nvPr/>
        </p:nvSpPr>
        <p:spPr bwMode="auto">
          <a:xfrm>
            <a:off x="1631504" y="4930674"/>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7" name="矩形 1"/>
          <p:cNvSpPr/>
          <p:nvPr/>
        </p:nvSpPr>
        <p:spPr>
          <a:xfrm>
            <a:off x="2135560" y="4861841"/>
            <a:ext cx="9289723" cy="461665"/>
          </a:xfrm>
          <a:prstGeom prst="rect">
            <a:avLst/>
          </a:prstGeom>
        </p:spPr>
        <p:txBody>
          <a:bodyPr wrap="none">
            <a:spAutoFit/>
          </a:bodyPr>
          <a:lstStyle/>
          <a:p>
            <a:r>
              <a:rPr lang="zh-CN" altLang="en-US" sz="2400" dirty="0" smtClean="0">
                <a:latin typeface="Microsoft YaHei Light" charset="-122"/>
                <a:ea typeface="Microsoft YaHei Light" charset="-122"/>
                <a:cs typeface="Microsoft YaHei Light" charset="-122"/>
              </a:rPr>
              <a:t>利用</a:t>
            </a:r>
            <a:r>
              <a:rPr lang="en-US" altLang="zh-CN" sz="2400" dirty="0" smtClean="0">
                <a:latin typeface="Monaco" charset="0"/>
                <a:ea typeface="Monaco" charset="0"/>
                <a:cs typeface="Monaco" charset="0"/>
              </a:rPr>
              <a:t>pandas</a:t>
            </a:r>
            <a:r>
              <a:rPr lang="zh-CN" altLang="en-US" sz="2400" dirty="0" smtClean="0">
                <a:latin typeface="微软雅黑 Light" panose="020B0502040204020203" pitchFamily="34" charset="-122"/>
                <a:ea typeface="微软雅黑 Light" panose="020B0502040204020203" pitchFamily="34" charset="-122"/>
              </a:rPr>
              <a:t>导入数据及缺失值处理、使用</a:t>
            </a:r>
            <a:r>
              <a:rPr lang="en-US" altLang="zh-CN" sz="2400" dirty="0" err="1" smtClean="0">
                <a:latin typeface="Monaco" charset="0"/>
                <a:ea typeface="Monaco" charset="0"/>
                <a:cs typeface="Monaco" charset="0"/>
              </a:rPr>
              <a:t>matplotlib</a:t>
            </a:r>
            <a:r>
              <a:rPr lang="zh-CN" altLang="en-US" sz="2400" dirty="0" smtClean="0">
                <a:latin typeface="微软雅黑 Light" panose="020B0502040204020203" pitchFamily="34" charset="-122"/>
                <a:ea typeface="微软雅黑 Light" panose="020B0502040204020203" pitchFamily="34" charset="-122"/>
              </a:rPr>
              <a:t>绘制分布图</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35774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1"/>
          </p:nvPr>
        </p:nvSpPr>
        <p:spPr>
          <a:xfrm>
            <a:off x="665414" y="1916832"/>
            <a:ext cx="4851695" cy="1564083"/>
          </a:xfrm>
        </p:spPr>
        <p:txBody>
          <a:bodyPr>
            <a:normAutofit/>
          </a:bodyPr>
          <a:lstStyle/>
          <a:p>
            <a:pPr>
              <a:lnSpc>
                <a:spcPct val="150000"/>
              </a:lnSpc>
            </a:pPr>
            <a:r>
              <a:rPr lang="zh-CN" altLang="en-US" sz="2400" dirty="0" smtClean="0"/>
              <a:t>数据库</a:t>
            </a:r>
            <a:endParaRPr kumimoji="1"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86" y="2977327"/>
            <a:ext cx="5181600" cy="2159000"/>
          </a:xfrm>
          <a:prstGeom prst="rect">
            <a:avLst/>
          </a:prstGeom>
        </p:spPr>
      </p:pic>
      <p:sp>
        <p:nvSpPr>
          <p:cNvPr id="8" name="内容占位符 1"/>
          <p:cNvSpPr txBox="1">
            <a:spLocks/>
          </p:cNvSpPr>
          <p:nvPr/>
        </p:nvSpPr>
        <p:spPr>
          <a:xfrm>
            <a:off x="6348857" y="1916832"/>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smtClean="0"/>
              <a:t>IO</a:t>
            </a:r>
            <a:r>
              <a:rPr lang="zh-CN" altLang="en-US" sz="2400" dirty="0" smtClean="0"/>
              <a:t>类</a:t>
            </a:r>
            <a:endParaRPr kumimoji="1" lang="en-US" altLang="zh-CN" sz="2400"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334" y="2697927"/>
            <a:ext cx="4394200" cy="2438400"/>
          </a:xfrm>
          <a:prstGeom prst="rect">
            <a:avLst/>
          </a:prstGeom>
        </p:spPr>
      </p:pic>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数据分析领域常用的包</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109673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1"/>
          </p:nvPr>
        </p:nvSpPr>
        <p:spPr>
          <a:xfrm>
            <a:off x="479376" y="1670997"/>
            <a:ext cx="4851695" cy="1564083"/>
          </a:xfrm>
        </p:spPr>
        <p:txBody>
          <a:bodyPr>
            <a:normAutofit/>
          </a:bodyPr>
          <a:lstStyle/>
          <a:p>
            <a:pPr>
              <a:lnSpc>
                <a:spcPct val="150000"/>
              </a:lnSpc>
            </a:pPr>
            <a:r>
              <a:rPr lang="zh-CN" altLang="en-US" sz="2400" dirty="0" smtClean="0"/>
              <a:t>描述性</a:t>
            </a:r>
            <a:r>
              <a:rPr lang="en-US" altLang="zh-CN" sz="2400" dirty="0"/>
              <a:t/>
            </a:r>
            <a:br>
              <a:rPr lang="en-US" altLang="zh-CN" sz="2400" dirty="0"/>
            </a:br>
            <a:r>
              <a:rPr lang="zh-CN" altLang="en-US" sz="2400" dirty="0" smtClean="0"/>
              <a:t>统计类</a:t>
            </a:r>
            <a:endParaRPr lang="en-US" altLang="zh-CN" sz="2400" dirty="0" smtClean="0"/>
          </a:p>
        </p:txBody>
      </p:sp>
      <p:sp>
        <p:nvSpPr>
          <p:cNvPr id="8" name="内容占位符 1"/>
          <p:cNvSpPr txBox="1">
            <a:spLocks/>
          </p:cNvSpPr>
          <p:nvPr/>
        </p:nvSpPr>
        <p:spPr>
          <a:xfrm>
            <a:off x="6602537" y="1691375"/>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文本基本操作</a:t>
            </a:r>
            <a:endParaRPr kumimoji="1" lang="en-US" altLang="zh-CN" sz="2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690" y="1052736"/>
            <a:ext cx="4177758" cy="515719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9385" y="2473417"/>
            <a:ext cx="4318000" cy="3302000"/>
          </a:xfrm>
          <a:prstGeom prst="rect">
            <a:avLst/>
          </a:prstGeom>
        </p:spPr>
      </p:pic>
    </p:spTree>
    <p:extLst>
      <p:ext uri="{BB962C8B-B14F-4D97-AF65-F5344CB8AC3E}">
        <p14:creationId xmlns:p14="http://schemas.microsoft.com/office/powerpoint/2010/main" val="213973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1"/>
          </p:nvPr>
        </p:nvSpPr>
        <p:spPr>
          <a:xfrm>
            <a:off x="479376" y="1124744"/>
            <a:ext cx="4851695" cy="1564083"/>
          </a:xfrm>
        </p:spPr>
        <p:txBody>
          <a:bodyPr>
            <a:normAutofit/>
          </a:bodyPr>
          <a:lstStyle/>
          <a:p>
            <a:pPr>
              <a:lnSpc>
                <a:spcPct val="150000"/>
              </a:lnSpc>
            </a:pPr>
            <a:r>
              <a:rPr lang="zh-CN" altLang="en-US" sz="2400" smtClean="0"/>
              <a:t>回归</a:t>
            </a:r>
            <a:endParaRPr lang="en-US" altLang="zh-CN" sz="2400" dirty="0" smtClean="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82" y="1716004"/>
            <a:ext cx="4273152" cy="1338148"/>
          </a:xfrm>
          <a:prstGeom prst="rect">
            <a:avLst/>
          </a:prstGeom>
        </p:spPr>
      </p:pic>
      <p:sp>
        <p:nvSpPr>
          <p:cNvPr id="10" name="内容占位符 1"/>
          <p:cNvSpPr txBox="1">
            <a:spLocks/>
          </p:cNvSpPr>
          <p:nvPr/>
        </p:nvSpPr>
        <p:spPr>
          <a:xfrm>
            <a:off x="479376" y="3120170"/>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假设检验</a:t>
            </a:r>
            <a:endParaRPr lang="en-US" altLang="zh-CN" sz="2400" dirty="0" smtClean="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82" y="3902211"/>
            <a:ext cx="4940928" cy="1996243"/>
          </a:xfrm>
          <a:prstGeom prst="rect">
            <a:avLst/>
          </a:prstGeom>
        </p:spPr>
      </p:pic>
      <p:sp>
        <p:nvSpPr>
          <p:cNvPr id="12" name="内容占位符 1"/>
          <p:cNvSpPr txBox="1">
            <a:spLocks/>
          </p:cNvSpPr>
          <p:nvPr/>
        </p:nvSpPr>
        <p:spPr>
          <a:xfrm>
            <a:off x="5772167" y="1052736"/>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时间序列</a:t>
            </a:r>
            <a:endParaRPr lang="en-US" altLang="zh-CN" sz="2400" dirty="0" smtClean="0"/>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8868" y="1802657"/>
            <a:ext cx="5568156" cy="1492050"/>
          </a:xfrm>
          <a:prstGeom prst="rect">
            <a:avLst/>
          </a:prstGeom>
        </p:spPr>
      </p:pic>
      <p:sp>
        <p:nvSpPr>
          <p:cNvPr id="14" name="内容占位符 1"/>
          <p:cNvSpPr txBox="1">
            <a:spLocks/>
          </p:cNvSpPr>
          <p:nvPr/>
        </p:nvSpPr>
        <p:spPr>
          <a:xfrm>
            <a:off x="5858868" y="3388795"/>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支持向量机（</a:t>
            </a:r>
            <a:r>
              <a:rPr lang="en-US" altLang="zh-CN" sz="2400" dirty="0" smtClean="0"/>
              <a:t>SVM</a:t>
            </a:r>
            <a:r>
              <a:rPr lang="zh-CN" altLang="en-US" sz="2400" dirty="0" smtClean="0"/>
              <a:t>）</a:t>
            </a:r>
            <a:endParaRPr lang="en-US" altLang="zh-CN" sz="2400" dirty="0" smtClean="0"/>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2145" y="4170150"/>
            <a:ext cx="5585172" cy="1568361"/>
          </a:xfrm>
          <a:prstGeom prst="rect">
            <a:avLst/>
          </a:prstGeom>
        </p:spPr>
      </p:pic>
    </p:spTree>
    <p:extLst>
      <p:ext uri="{BB962C8B-B14F-4D97-AF65-F5344CB8AC3E}">
        <p14:creationId xmlns:p14="http://schemas.microsoft.com/office/powerpoint/2010/main" val="368967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TotalTime>
  <Words>6625</Words>
  <Application>Microsoft Office PowerPoint</Application>
  <PresentationFormat>宽屏</PresentationFormat>
  <Paragraphs>590</Paragraphs>
  <Slides>61</Slides>
  <Notes>51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61</vt:i4>
      </vt:variant>
    </vt:vector>
  </HeadingPairs>
  <TitlesOfParts>
    <vt:vector size="72" baseType="lpstr">
      <vt:lpstr>-apple-system-font</vt:lpstr>
      <vt:lpstr>Microsoft YaHei Light</vt:lpstr>
      <vt:lpstr>Monaco</vt:lpstr>
      <vt:lpstr>等线</vt:lpstr>
      <vt:lpstr>等线 Light</vt:lpstr>
      <vt:lpstr>微软雅黑</vt:lpstr>
      <vt:lpstr>微软雅黑 Light</vt:lpstr>
      <vt:lpstr>Arial</vt:lpstr>
      <vt:lpstr>Office 主题​​</vt:lpstr>
      <vt:lpstr>文档</vt:lpstr>
      <vt:lpstr>启用了宏的工作表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子类中定义__init__方法 </vt:lpstr>
      <vt:lpstr>如果子类没有定义自己的初始化函数</vt:lpstr>
      <vt:lpstr>如果子类定义了自己的初始化函数，而在子类中没有显式调用父类的初始化函数，父类的属性不会被初始化 </vt:lpstr>
      <vt:lpstr>如果子类定义了自己的初始化函数，在子类中显式调用父类，子类和父类的属性都会被初始化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dc:creator>
  <cp:lastModifiedBy>sams</cp:lastModifiedBy>
  <cp:revision>12</cp:revision>
  <dcterms:created xsi:type="dcterms:W3CDTF">2018-09-23T07:38:10Z</dcterms:created>
  <dcterms:modified xsi:type="dcterms:W3CDTF">2018-09-24T14:27:03Z</dcterms:modified>
</cp:coreProperties>
</file>